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6.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7.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8.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9.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0.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 id="2147483872" r:id="rId9"/>
    <p:sldMasterId id="2147483904" r:id="rId10"/>
    <p:sldMasterId id="2147483937" r:id="rId11"/>
    <p:sldMasterId id="2147483969" r:id="rId12"/>
    <p:sldMasterId id="2147483998" r:id="rId13"/>
    <p:sldMasterId id="2147484031" r:id="rId14"/>
  </p:sldMasterIdLst>
  <p:notesMasterIdLst>
    <p:notesMasterId r:id="rId76"/>
  </p:notesMasterIdLst>
  <p:sldIdLst>
    <p:sldId id="256" r:id="rId15"/>
    <p:sldId id="658" r:id="rId16"/>
    <p:sldId id="659" r:id="rId17"/>
    <p:sldId id="556" r:id="rId18"/>
    <p:sldId id="624" r:id="rId19"/>
    <p:sldId id="666" r:id="rId20"/>
    <p:sldId id="633" r:id="rId21"/>
    <p:sldId id="627" r:id="rId22"/>
    <p:sldId id="641" r:id="rId23"/>
    <p:sldId id="629" r:id="rId24"/>
    <p:sldId id="638" r:id="rId25"/>
    <p:sldId id="634" r:id="rId26"/>
    <p:sldId id="660" r:id="rId27"/>
    <p:sldId id="631" r:id="rId28"/>
    <p:sldId id="557" r:id="rId29"/>
    <p:sldId id="632" r:id="rId30"/>
    <p:sldId id="612" r:id="rId31"/>
    <p:sldId id="580" r:id="rId32"/>
    <p:sldId id="609" r:id="rId33"/>
    <p:sldId id="572" r:id="rId34"/>
    <p:sldId id="573" r:id="rId35"/>
    <p:sldId id="613" r:id="rId36"/>
    <p:sldId id="654" r:id="rId37"/>
    <p:sldId id="637" r:id="rId38"/>
    <p:sldId id="642" r:id="rId39"/>
    <p:sldId id="644" r:id="rId40"/>
    <p:sldId id="640" r:id="rId41"/>
    <p:sldId id="646" r:id="rId42"/>
    <p:sldId id="643" r:id="rId43"/>
    <p:sldId id="645" r:id="rId44"/>
    <p:sldId id="655" r:id="rId45"/>
    <p:sldId id="636" r:id="rId46"/>
    <p:sldId id="647" r:id="rId47"/>
    <p:sldId id="648" r:id="rId48"/>
    <p:sldId id="649" r:id="rId49"/>
    <p:sldId id="656" r:id="rId50"/>
    <p:sldId id="635" r:id="rId51"/>
    <p:sldId id="650" r:id="rId52"/>
    <p:sldId id="651" r:id="rId53"/>
    <p:sldId id="652" r:id="rId54"/>
    <p:sldId id="653" r:id="rId55"/>
    <p:sldId id="657" r:id="rId56"/>
    <p:sldId id="630" r:id="rId57"/>
    <p:sldId id="607" r:id="rId58"/>
    <p:sldId id="567" r:id="rId59"/>
    <p:sldId id="582" r:id="rId60"/>
    <p:sldId id="562" r:id="rId61"/>
    <p:sldId id="563" r:id="rId62"/>
    <p:sldId id="564" r:id="rId63"/>
    <p:sldId id="620" r:id="rId64"/>
    <p:sldId id="621" r:id="rId65"/>
    <p:sldId id="622" r:id="rId66"/>
    <p:sldId id="593" r:id="rId67"/>
    <p:sldId id="662" r:id="rId68"/>
    <p:sldId id="663" r:id="rId69"/>
    <p:sldId id="664" r:id="rId70"/>
    <p:sldId id="665" r:id="rId71"/>
    <p:sldId id="604" r:id="rId72"/>
    <p:sldId id="605" r:id="rId73"/>
    <p:sldId id="495" r:id="rId74"/>
    <p:sldId id="454" r:id="rId7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658"/>
            <p14:sldId id="659"/>
            <p14:sldId id="556"/>
          </p14:sldIdLst>
        </p14:section>
        <p14:section name="App Service" id="{6ECFEE84-0763-4195-A954-1A6BD7FD1EFF}">
          <p14:sldIdLst>
            <p14:sldId id="624"/>
            <p14:sldId id="666"/>
            <p14:sldId id="633"/>
            <p14:sldId id="627"/>
            <p14:sldId id="641"/>
            <p14:sldId id="629"/>
          </p14:sldIdLst>
        </p14:section>
        <p14:section name="Web Apps" id="{E641CDA6-7EC5-4AD1-9A94-804AEF9FCBF3}">
          <p14:sldIdLst>
            <p14:sldId id="638"/>
            <p14:sldId id="634"/>
            <p14:sldId id="660"/>
            <p14:sldId id="631"/>
            <p14:sldId id="557"/>
            <p14:sldId id="632"/>
            <p14:sldId id="612"/>
          </p14:sldIdLst>
        </p14:section>
        <p14:section name="WebJobs" id="{1CE618FB-B7FB-43C5-ADE2-11CDC24FC110}">
          <p14:sldIdLst>
            <p14:sldId id="580"/>
            <p14:sldId id="609"/>
            <p14:sldId id="572"/>
            <p14:sldId id="573"/>
            <p14:sldId id="613"/>
          </p14:sldIdLst>
        </p14:section>
        <p14:section name="API Apps" id="{6B9907C3-A55B-45A1-B32F-07E5DE5FB2C4}">
          <p14:sldIdLst>
            <p14:sldId id="654"/>
            <p14:sldId id="637"/>
            <p14:sldId id="642"/>
            <p14:sldId id="644"/>
            <p14:sldId id="640"/>
            <p14:sldId id="646"/>
            <p14:sldId id="643"/>
            <p14:sldId id="645"/>
          </p14:sldIdLst>
        </p14:section>
        <p14:section name="Logic Apps" id="{A64E2474-EFA4-4274-B721-83447F31B6B2}">
          <p14:sldIdLst>
            <p14:sldId id="655"/>
            <p14:sldId id="636"/>
            <p14:sldId id="647"/>
            <p14:sldId id="648"/>
            <p14:sldId id="649"/>
          </p14:sldIdLst>
        </p14:section>
        <p14:section name="Mobile Apps" id="{136E4663-4778-4095-9A6E-DB82FD05E8E3}">
          <p14:sldIdLst>
            <p14:sldId id="656"/>
            <p14:sldId id="635"/>
            <p14:sldId id="650"/>
            <p14:sldId id="651"/>
            <p14:sldId id="652"/>
            <p14:sldId id="653"/>
          </p14:sldIdLst>
        </p14:section>
        <p14:section name="Continuous Delivery" id="{D72E20D6-601A-4652-AC94-5E3665B1FA40}">
          <p14:sldIdLst>
            <p14:sldId id="657"/>
            <p14:sldId id="630"/>
            <p14:sldId id="607"/>
            <p14:sldId id="567"/>
          </p14:sldIdLst>
        </p14:section>
        <p14:section name="Autoscale" id="{6039C623-8078-48FE-B29D-20838D22F57C}">
          <p14:sldIdLst>
            <p14:sldId id="582"/>
            <p14:sldId id="562"/>
            <p14:sldId id="563"/>
            <p14:sldId id="564"/>
          </p14:sldIdLst>
        </p14:section>
        <p14:section name="App Service Environment" id="{531734CB-B0F2-4297-8D99-A803243121F5}">
          <p14:sldIdLst>
            <p14:sldId id="620"/>
            <p14:sldId id="621"/>
            <p14:sldId id="622"/>
          </p14:sldIdLst>
        </p14:section>
        <p14:section name="Application Insights" id="{31F9149E-C170-4E61-8C32-78FBFFDAEC9C}">
          <p14:sldIdLst>
            <p14:sldId id="593"/>
            <p14:sldId id="662"/>
            <p14:sldId id="663"/>
            <p14:sldId id="664"/>
            <p14:sldId id="665"/>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55950" autoAdjust="0"/>
  </p:normalViewPr>
  <p:slideViewPr>
    <p:cSldViewPr snapToGrid="0">
      <p:cViewPr varScale="1">
        <p:scale>
          <a:sx n="50" d="100"/>
          <a:sy n="50" d="100"/>
        </p:scale>
        <p:origin x="2112" y="5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slide" Target="slides/slide49.xml"/><Relationship Id="rId68"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57.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slide" Target="slides/slide60.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47.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D4AFBD-383A-44B9-9328-0346219DBD84}"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en-US"/>
        </a:p>
      </dgm:t>
    </dgm:pt>
    <dgm:pt modelId="{F8AA3E7D-5B5F-4F73-A568-51BFB626F742}">
      <dgm:prSet phldrT="[Text]"/>
      <dgm:spPr>
        <a:solidFill>
          <a:srgbClr val="00B0F0"/>
        </a:solidFill>
        <a:ln>
          <a:noFill/>
        </a:ln>
      </dgm:spPr>
      <dgm:t>
        <a:bodyPr/>
        <a:lstStyle/>
        <a:p>
          <a:r>
            <a:rPr lang="en-US" dirty="0">
              <a:solidFill>
                <a:schemeClr val="bg1"/>
              </a:solidFill>
            </a:rPr>
            <a:t>Build your API</a:t>
          </a:r>
        </a:p>
      </dgm:t>
    </dgm:pt>
    <dgm:pt modelId="{4992FD2D-4608-4E05-84DD-C97F07F6A001}" type="parTrans" cxnId="{25EC3FDE-AF61-4697-87D0-0313D30E5AE3}">
      <dgm:prSet/>
      <dgm:spPr/>
      <dgm:t>
        <a:bodyPr/>
        <a:lstStyle/>
        <a:p>
          <a:endParaRPr lang="en-US"/>
        </a:p>
      </dgm:t>
    </dgm:pt>
    <dgm:pt modelId="{0561374F-CBA2-430B-8EBA-638DA1001FCD}" type="sibTrans" cxnId="{25EC3FDE-AF61-4697-87D0-0313D30E5AE3}">
      <dgm:prSet/>
      <dgm:spPr/>
      <dgm:t>
        <a:bodyPr/>
        <a:lstStyle/>
        <a:p>
          <a:endParaRPr lang="en-US"/>
        </a:p>
      </dgm:t>
    </dgm:pt>
    <dgm:pt modelId="{F74E2776-067E-422A-8763-5CA852527945}">
      <dgm:prSet phldrT="[Text]"/>
      <dgm:spPr>
        <a:solidFill>
          <a:srgbClr val="00B0F0"/>
        </a:solidFill>
        <a:ln>
          <a:noFill/>
        </a:ln>
      </dgm:spPr>
      <dgm:t>
        <a:bodyPr/>
        <a:lstStyle/>
        <a:p>
          <a:r>
            <a:rPr lang="en-US" dirty="0">
              <a:solidFill>
                <a:schemeClr val="bg1"/>
              </a:solidFill>
            </a:rPr>
            <a:t>Consume APIs</a:t>
          </a:r>
        </a:p>
      </dgm:t>
    </dgm:pt>
    <dgm:pt modelId="{825DCCCA-CFB7-4EDE-9AA2-4C41FFF80CC4}" type="parTrans" cxnId="{85EB39B5-1A1D-4E25-B80B-39644018B389}">
      <dgm:prSet/>
      <dgm:spPr/>
      <dgm:t>
        <a:bodyPr/>
        <a:lstStyle/>
        <a:p>
          <a:endParaRPr lang="en-US"/>
        </a:p>
      </dgm:t>
    </dgm:pt>
    <dgm:pt modelId="{8A354D60-D514-48A1-9506-5A9E726812AD}" type="sibTrans" cxnId="{85EB39B5-1A1D-4E25-B80B-39644018B389}">
      <dgm:prSet/>
      <dgm:spPr/>
      <dgm:t>
        <a:bodyPr/>
        <a:lstStyle/>
        <a:p>
          <a:endParaRPr lang="en-US"/>
        </a:p>
      </dgm:t>
    </dgm:pt>
    <dgm:pt modelId="{9CFB04C8-B71F-40E7-816C-19BCE7E33309}">
      <dgm:prSet phldrT="[Text]"/>
      <dgm:spPr>
        <a:solidFill>
          <a:schemeClr val="bg1">
            <a:alpha val="90000"/>
          </a:schemeClr>
        </a:solidFill>
      </dgm:spPr>
      <dgm:t>
        <a:bodyPr/>
        <a:lstStyle/>
        <a:p>
          <a:r>
            <a:rPr lang="en-US" dirty="0">
              <a:solidFill>
                <a:schemeClr val="tx2"/>
              </a:solidFill>
            </a:rPr>
            <a:t>Web Apps++: Bring you API as is in your language of choice</a:t>
          </a:r>
        </a:p>
      </dgm:t>
    </dgm:pt>
    <dgm:pt modelId="{6A18E3E0-BE78-4D66-8CD2-17898B652071}" type="parTrans" cxnId="{77EB9980-E192-48BE-9D4E-73858EA301C4}">
      <dgm:prSet/>
      <dgm:spPr/>
      <dgm:t>
        <a:bodyPr/>
        <a:lstStyle/>
        <a:p>
          <a:endParaRPr lang="en-US"/>
        </a:p>
      </dgm:t>
    </dgm:pt>
    <dgm:pt modelId="{20EBA9E9-1336-4C2A-93B5-69246B046AF7}" type="sibTrans" cxnId="{77EB9980-E192-48BE-9D4E-73858EA301C4}">
      <dgm:prSet/>
      <dgm:spPr/>
      <dgm:t>
        <a:bodyPr/>
        <a:lstStyle/>
        <a:p>
          <a:endParaRPr lang="en-US"/>
        </a:p>
      </dgm:t>
    </dgm:pt>
    <dgm:pt modelId="{5F884BF7-5910-4AB3-AB84-17A31F873E32}">
      <dgm:prSet phldrT="[Text]"/>
      <dgm:spPr>
        <a:solidFill>
          <a:schemeClr val="bg1">
            <a:alpha val="90000"/>
          </a:schemeClr>
        </a:solidFill>
      </dgm:spPr>
      <dgm:t>
        <a:bodyPr/>
        <a:lstStyle/>
        <a:p>
          <a:endParaRPr lang="en-US" dirty="0">
            <a:solidFill>
              <a:schemeClr val="tx2"/>
            </a:solidFill>
          </a:endParaRPr>
        </a:p>
      </dgm:t>
    </dgm:pt>
    <dgm:pt modelId="{639809D6-75A9-4612-A0BD-F2A10AA4CB3B}" type="parTrans" cxnId="{87B49F80-677A-4AB4-8513-15A40824D50B}">
      <dgm:prSet/>
      <dgm:spPr/>
      <dgm:t>
        <a:bodyPr/>
        <a:lstStyle/>
        <a:p>
          <a:endParaRPr lang="en-US"/>
        </a:p>
      </dgm:t>
    </dgm:pt>
    <dgm:pt modelId="{AB14BE4F-662B-47FA-932A-C2154133533B}" type="sibTrans" cxnId="{87B49F80-677A-4AB4-8513-15A40824D50B}">
      <dgm:prSet/>
      <dgm:spPr/>
      <dgm:t>
        <a:bodyPr/>
        <a:lstStyle/>
        <a:p>
          <a:endParaRPr lang="en-US"/>
        </a:p>
      </dgm:t>
    </dgm:pt>
    <dgm:pt modelId="{2DF549C7-D4B7-47F3-9230-E5323612207D}">
      <dgm:prSet phldrT="[Text]"/>
      <dgm:spPr>
        <a:solidFill>
          <a:schemeClr val="bg1">
            <a:alpha val="90000"/>
          </a:schemeClr>
        </a:solidFill>
      </dgm:spPr>
      <dgm:t>
        <a:bodyPr/>
        <a:lstStyle/>
        <a:p>
          <a:r>
            <a:rPr lang="en-US" dirty="0">
              <a:solidFill>
                <a:schemeClr val="tx2"/>
              </a:solidFill>
            </a:rPr>
            <a:t>API discovery</a:t>
          </a:r>
        </a:p>
      </dgm:t>
    </dgm:pt>
    <dgm:pt modelId="{81FCAFBE-D9B2-48E4-8315-73F97542D42E}" type="sibTrans" cxnId="{6635276A-70D5-42F3-8703-F437618B00FB}">
      <dgm:prSet/>
      <dgm:spPr/>
      <dgm:t>
        <a:bodyPr/>
        <a:lstStyle/>
        <a:p>
          <a:endParaRPr lang="en-US"/>
        </a:p>
      </dgm:t>
    </dgm:pt>
    <dgm:pt modelId="{B6E165B4-C4E9-4A5D-937C-7378A448A8AF}" type="parTrans" cxnId="{6635276A-70D5-42F3-8703-F437618B00FB}">
      <dgm:prSet/>
      <dgm:spPr/>
      <dgm:t>
        <a:bodyPr/>
        <a:lstStyle/>
        <a:p>
          <a:endParaRPr lang="en-US"/>
        </a:p>
      </dgm:t>
    </dgm:pt>
    <dgm:pt modelId="{BF12C7F7-78E3-4BE3-9FDE-83B91518F044}">
      <dgm:prSet phldrT="[Text]"/>
      <dgm:spPr>
        <a:solidFill>
          <a:schemeClr val="bg1">
            <a:alpha val="90000"/>
          </a:schemeClr>
        </a:solidFill>
      </dgm:spPr>
      <dgm:t>
        <a:bodyPr/>
        <a:lstStyle/>
        <a:p>
          <a:r>
            <a:rPr lang="en-US" dirty="0">
              <a:solidFill>
                <a:schemeClr val="tx2"/>
              </a:solidFill>
            </a:rPr>
            <a:t>SDK generation</a:t>
          </a:r>
        </a:p>
      </dgm:t>
    </dgm:pt>
    <dgm:pt modelId="{7CF7B45F-0F22-4F53-87B9-A135DE2B2CBF}" type="sibTrans" cxnId="{ECFA5B51-9403-48A3-89D7-91B5E8EA99EB}">
      <dgm:prSet/>
      <dgm:spPr/>
      <dgm:t>
        <a:bodyPr/>
        <a:lstStyle/>
        <a:p>
          <a:endParaRPr lang="en-US"/>
        </a:p>
      </dgm:t>
    </dgm:pt>
    <dgm:pt modelId="{D748152B-B876-4477-A4A2-86EA60E94644}" type="parTrans" cxnId="{ECFA5B51-9403-48A3-89D7-91B5E8EA99EB}">
      <dgm:prSet/>
      <dgm:spPr/>
      <dgm:t>
        <a:bodyPr/>
        <a:lstStyle/>
        <a:p>
          <a:endParaRPr lang="en-US"/>
        </a:p>
      </dgm:t>
    </dgm:pt>
    <dgm:pt modelId="{358A2C04-CFFA-422B-82C3-C1355535BEBD}">
      <dgm:prSet phldrT="[Text]"/>
      <dgm:spPr>
        <a:solidFill>
          <a:schemeClr val="bg1">
            <a:alpha val="90000"/>
          </a:schemeClr>
        </a:solidFill>
      </dgm:spPr>
      <dgm:t>
        <a:bodyPr/>
        <a:lstStyle/>
        <a:p>
          <a:r>
            <a:rPr lang="en-US" dirty="0">
              <a:solidFill>
                <a:schemeClr val="tx2"/>
              </a:solidFill>
            </a:rPr>
            <a:t>SSO, </a:t>
          </a:r>
          <a:br>
            <a:rPr lang="en-US" dirty="0">
              <a:solidFill>
                <a:schemeClr val="tx2"/>
              </a:solidFill>
            </a:rPr>
          </a:br>
          <a:r>
            <a:rPr lang="en-US" dirty="0">
              <a:solidFill>
                <a:schemeClr val="tx2"/>
              </a:solidFill>
            </a:rPr>
            <a:t>handled by server</a:t>
          </a:r>
        </a:p>
      </dgm:t>
    </dgm:pt>
    <dgm:pt modelId="{D2A339EC-53DE-47E3-B442-6EC5DDE6CBC1}" type="sibTrans" cxnId="{C5EAE7B4-52F5-4CC2-A21F-B3CA41AA256A}">
      <dgm:prSet/>
      <dgm:spPr/>
      <dgm:t>
        <a:bodyPr/>
        <a:lstStyle/>
        <a:p>
          <a:endParaRPr lang="en-US"/>
        </a:p>
      </dgm:t>
    </dgm:pt>
    <dgm:pt modelId="{4E1FB5AE-0E53-45CA-8819-EDBC37C03024}" type="parTrans" cxnId="{C5EAE7B4-52F5-4CC2-A21F-B3CA41AA256A}">
      <dgm:prSet/>
      <dgm:spPr/>
      <dgm:t>
        <a:bodyPr/>
        <a:lstStyle/>
        <a:p>
          <a:endParaRPr lang="en-US"/>
        </a:p>
      </dgm:t>
    </dgm:pt>
    <dgm:pt modelId="{D9C417D1-C2F2-4F5C-B3B0-0300DBE974F2}">
      <dgm:prSet phldrT="[Text]"/>
      <dgm:spPr>
        <a:solidFill>
          <a:schemeClr val="bg1">
            <a:alpha val="90000"/>
          </a:schemeClr>
        </a:solidFill>
      </dgm:spPr>
      <dgm:t>
        <a:bodyPr/>
        <a:lstStyle/>
        <a:p>
          <a:r>
            <a:rPr lang="en-US" dirty="0">
              <a:solidFill>
                <a:schemeClr val="tx2"/>
              </a:solidFill>
            </a:rPr>
            <a:t>Authentication, </a:t>
          </a:r>
          <a:br>
            <a:rPr lang="en-US" dirty="0">
              <a:solidFill>
                <a:schemeClr val="tx2"/>
              </a:solidFill>
            </a:rPr>
          </a:br>
          <a:r>
            <a:rPr lang="en-US" dirty="0">
              <a:solidFill>
                <a:schemeClr val="tx2"/>
              </a:solidFill>
            </a:rPr>
            <a:t>built-in to mobile and web SDKs</a:t>
          </a:r>
        </a:p>
      </dgm:t>
    </dgm:pt>
    <dgm:pt modelId="{51C9CC89-42DD-46F4-BCF4-C472324217CE}" type="sibTrans" cxnId="{BD28D745-5BAC-4773-AA83-72B2E703ADEA}">
      <dgm:prSet/>
      <dgm:spPr/>
      <dgm:t>
        <a:bodyPr/>
        <a:lstStyle/>
        <a:p>
          <a:endParaRPr lang="en-US"/>
        </a:p>
      </dgm:t>
    </dgm:pt>
    <dgm:pt modelId="{737E9D5A-4E13-49E1-B0AC-C5A60D88B960}" type="parTrans" cxnId="{BD28D745-5BAC-4773-AA83-72B2E703ADEA}">
      <dgm:prSet/>
      <dgm:spPr/>
      <dgm:t>
        <a:bodyPr/>
        <a:lstStyle/>
        <a:p>
          <a:endParaRPr lang="en-US"/>
        </a:p>
      </dgm:t>
    </dgm:pt>
    <dgm:pt modelId="{C05CA915-7EEA-462D-B900-6DEDFFF68710}">
      <dgm:prSet phldrT="[Text]"/>
      <dgm:spPr>
        <a:solidFill>
          <a:schemeClr val="bg1">
            <a:alpha val="90000"/>
          </a:schemeClr>
        </a:solidFill>
      </dgm:spPr>
      <dgm:t>
        <a:bodyPr/>
        <a:lstStyle/>
        <a:p>
          <a:r>
            <a:rPr lang="en-US" dirty="0">
              <a:solidFill>
                <a:schemeClr val="tx2"/>
              </a:solidFill>
            </a:rPr>
            <a:t>Expose enterprise APIs</a:t>
          </a:r>
        </a:p>
      </dgm:t>
    </dgm:pt>
    <dgm:pt modelId="{F486F0F4-9810-4712-87E1-8C1FBB7DBA21}" type="sibTrans" cxnId="{D25A75A2-82E5-472D-AE16-C36340669577}">
      <dgm:prSet/>
      <dgm:spPr/>
      <dgm:t>
        <a:bodyPr/>
        <a:lstStyle/>
        <a:p>
          <a:endParaRPr lang="en-US"/>
        </a:p>
      </dgm:t>
    </dgm:pt>
    <dgm:pt modelId="{953989D8-735D-4C96-867B-2B20CDFFF62E}" type="parTrans" cxnId="{D25A75A2-82E5-472D-AE16-C36340669577}">
      <dgm:prSet/>
      <dgm:spPr/>
      <dgm:t>
        <a:bodyPr/>
        <a:lstStyle/>
        <a:p>
          <a:endParaRPr lang="en-US"/>
        </a:p>
      </dgm:t>
    </dgm:pt>
    <dgm:pt modelId="{51F79391-9481-42AF-AFAA-CB15BDF2B2D3}">
      <dgm:prSet phldrT="[Text]"/>
      <dgm:spPr>
        <a:solidFill>
          <a:schemeClr val="bg1">
            <a:alpha val="90000"/>
          </a:schemeClr>
        </a:solidFill>
      </dgm:spPr>
      <dgm:t>
        <a:bodyPr/>
        <a:lstStyle/>
        <a:p>
          <a:r>
            <a:rPr lang="en-US" dirty="0">
              <a:solidFill>
                <a:schemeClr val="tx2"/>
              </a:solidFill>
            </a:rPr>
            <a:t>Microservice style</a:t>
          </a:r>
        </a:p>
      </dgm:t>
    </dgm:pt>
    <dgm:pt modelId="{682CA281-964F-4978-A6A1-28A38B43C78F}" type="sibTrans" cxnId="{C9ED7918-0D83-4523-9C00-0A03431F4999}">
      <dgm:prSet/>
      <dgm:spPr/>
      <dgm:t>
        <a:bodyPr/>
        <a:lstStyle/>
        <a:p>
          <a:endParaRPr lang="en-US"/>
        </a:p>
      </dgm:t>
    </dgm:pt>
    <dgm:pt modelId="{0C675186-FA1E-47A3-9EEB-86944CF54F4F}" type="parTrans" cxnId="{C9ED7918-0D83-4523-9C00-0A03431F4999}">
      <dgm:prSet/>
      <dgm:spPr/>
      <dgm:t>
        <a:bodyPr/>
        <a:lstStyle/>
        <a:p>
          <a:endParaRPr lang="en-US"/>
        </a:p>
      </dgm:t>
    </dgm:pt>
    <dgm:pt modelId="{2605697A-D97F-4AC2-9915-9622D7008AEF}">
      <dgm:prSet phldrT="[Text]"/>
      <dgm:spPr>
        <a:solidFill>
          <a:schemeClr val="bg1">
            <a:alpha val="90000"/>
          </a:schemeClr>
        </a:solidFill>
      </dgm:spPr>
      <dgm:t>
        <a:bodyPr/>
        <a:lstStyle/>
        <a:p>
          <a:r>
            <a:rPr lang="en-US" dirty="0">
              <a:solidFill>
                <a:schemeClr val="tx2"/>
              </a:solidFill>
            </a:rPr>
            <a:t>Metadata contract</a:t>
          </a:r>
        </a:p>
      </dgm:t>
    </dgm:pt>
    <dgm:pt modelId="{1EA87D01-52EE-49FD-A6C2-403810282C25}" type="sibTrans" cxnId="{4F8E3DD2-CB44-47B8-A535-87116EF665FE}">
      <dgm:prSet/>
      <dgm:spPr/>
      <dgm:t>
        <a:bodyPr/>
        <a:lstStyle/>
        <a:p>
          <a:endParaRPr lang="en-US"/>
        </a:p>
      </dgm:t>
    </dgm:pt>
    <dgm:pt modelId="{9AEDFF71-83C9-4206-9639-A9036FBEFD7F}" type="parTrans" cxnId="{4F8E3DD2-CB44-47B8-A535-87116EF665FE}">
      <dgm:prSet/>
      <dgm:spPr/>
      <dgm:t>
        <a:bodyPr/>
        <a:lstStyle/>
        <a:p>
          <a:endParaRPr lang="en-US"/>
        </a:p>
      </dgm:t>
    </dgm:pt>
    <dgm:pt modelId="{AE0168C8-C913-4FEF-8985-0F87B25BB73F}">
      <dgm:prSet phldrT="[Text]"/>
      <dgm:spPr>
        <a:solidFill>
          <a:schemeClr val="bg1">
            <a:alpha val="90000"/>
          </a:schemeClr>
        </a:solidFill>
      </dgm:spPr>
      <dgm:t>
        <a:bodyPr/>
        <a:lstStyle/>
        <a:p>
          <a:r>
            <a:rPr lang="en-US" dirty="0">
              <a:solidFill>
                <a:schemeClr val="tx2"/>
              </a:solidFill>
            </a:rPr>
            <a:t>SSO</a:t>
          </a:r>
        </a:p>
      </dgm:t>
    </dgm:pt>
    <dgm:pt modelId="{A2BF9D54-88B1-4990-8674-4410DE9B9834}" type="sibTrans" cxnId="{9014F561-6EBF-41E2-AA9B-797DD717E0FE}">
      <dgm:prSet/>
      <dgm:spPr/>
      <dgm:t>
        <a:bodyPr/>
        <a:lstStyle/>
        <a:p>
          <a:endParaRPr lang="en-US"/>
        </a:p>
      </dgm:t>
    </dgm:pt>
    <dgm:pt modelId="{ED7A08CA-E844-4901-95B0-B3A4DE435D9E}" type="parTrans" cxnId="{9014F561-6EBF-41E2-AA9B-797DD717E0FE}">
      <dgm:prSet/>
      <dgm:spPr/>
      <dgm:t>
        <a:bodyPr/>
        <a:lstStyle/>
        <a:p>
          <a:endParaRPr lang="en-US"/>
        </a:p>
      </dgm:t>
    </dgm:pt>
    <dgm:pt modelId="{77D101C8-DF59-4CE1-BB2A-2F5671728022}">
      <dgm:prSet phldrT="[Text]"/>
      <dgm:spPr>
        <a:solidFill>
          <a:schemeClr val="bg1">
            <a:alpha val="90000"/>
          </a:schemeClr>
        </a:solidFill>
      </dgm:spPr>
      <dgm:t>
        <a:bodyPr/>
        <a:lstStyle/>
        <a:p>
          <a:r>
            <a:rPr lang="en-US" dirty="0">
              <a:solidFill>
                <a:schemeClr val="tx2"/>
              </a:solidFill>
            </a:rPr>
            <a:t>Simple access control</a:t>
          </a:r>
        </a:p>
      </dgm:t>
    </dgm:pt>
    <dgm:pt modelId="{E013F997-A5E4-474E-BB5E-7E0DD0AFD1C0}" type="sibTrans" cxnId="{B383B796-07B7-4318-A93B-FC7A0BFB4454}">
      <dgm:prSet/>
      <dgm:spPr/>
      <dgm:t>
        <a:bodyPr/>
        <a:lstStyle/>
        <a:p>
          <a:endParaRPr lang="en-US"/>
        </a:p>
      </dgm:t>
    </dgm:pt>
    <dgm:pt modelId="{FF21E83F-616D-44F7-A410-E1E221667387}" type="parTrans" cxnId="{B383B796-07B7-4318-A93B-FC7A0BFB4454}">
      <dgm:prSet/>
      <dgm:spPr/>
      <dgm:t>
        <a:bodyPr/>
        <a:lstStyle/>
        <a:p>
          <a:endParaRPr lang="en-US"/>
        </a:p>
      </dgm:t>
    </dgm:pt>
    <dgm:pt modelId="{7FA9C005-8514-48A5-B9FE-3E6D8B6FC0FB}">
      <dgm:prSet phldrT="[Text]"/>
      <dgm:spPr>
        <a:solidFill>
          <a:schemeClr val="bg1">
            <a:alpha val="90000"/>
          </a:schemeClr>
        </a:solidFill>
      </dgm:spPr>
      <dgm:t>
        <a:bodyPr/>
        <a:lstStyle/>
        <a:p>
          <a:r>
            <a:rPr lang="en-US" dirty="0">
              <a:solidFill>
                <a:schemeClr val="tx2"/>
              </a:solidFill>
            </a:rPr>
            <a:t>Gallery – public &amp; organization</a:t>
          </a:r>
        </a:p>
      </dgm:t>
    </dgm:pt>
    <dgm:pt modelId="{E4A6332C-F0F6-4C84-9F39-17657CBAD55A}" type="parTrans" cxnId="{7E758954-708B-4C46-8751-83137BEDCEF3}">
      <dgm:prSet/>
      <dgm:spPr/>
      <dgm:t>
        <a:bodyPr/>
        <a:lstStyle/>
        <a:p>
          <a:endParaRPr lang="en-US"/>
        </a:p>
      </dgm:t>
    </dgm:pt>
    <dgm:pt modelId="{57679674-FF56-466A-ACFD-7E6A76679BB0}" type="sibTrans" cxnId="{7E758954-708B-4C46-8751-83137BEDCEF3}">
      <dgm:prSet/>
      <dgm:spPr/>
      <dgm:t>
        <a:bodyPr/>
        <a:lstStyle/>
        <a:p>
          <a:endParaRPr lang="en-US"/>
        </a:p>
      </dgm:t>
    </dgm:pt>
    <dgm:pt modelId="{75604E76-CB61-4631-A17A-FFE91DF4ADF7}" type="pres">
      <dgm:prSet presAssocID="{57D4AFBD-383A-44B9-9328-0346219DBD84}" presName="Name0" presStyleCnt="0">
        <dgm:presLayoutVars>
          <dgm:dir/>
          <dgm:animLvl val="lvl"/>
          <dgm:resizeHandles val="exact"/>
        </dgm:presLayoutVars>
      </dgm:prSet>
      <dgm:spPr/>
    </dgm:pt>
    <dgm:pt modelId="{A245EC50-95E2-488C-90FD-DB38C2709394}" type="pres">
      <dgm:prSet presAssocID="{F74E2776-067E-422A-8763-5CA852527945}" presName="boxAndChildren" presStyleCnt="0"/>
      <dgm:spPr/>
    </dgm:pt>
    <dgm:pt modelId="{0FC8E090-D0B8-4BA6-813E-6855EE5C0CC5}" type="pres">
      <dgm:prSet presAssocID="{F74E2776-067E-422A-8763-5CA852527945}" presName="parentTextBox" presStyleLbl="node1" presStyleIdx="0" presStyleCnt="2"/>
      <dgm:spPr/>
    </dgm:pt>
    <dgm:pt modelId="{323D6171-DFCA-4E68-BF67-69DD5615B276}" type="pres">
      <dgm:prSet presAssocID="{F74E2776-067E-422A-8763-5CA852527945}" presName="entireBox" presStyleLbl="node1" presStyleIdx="0" presStyleCnt="2"/>
      <dgm:spPr/>
    </dgm:pt>
    <dgm:pt modelId="{36B8DD4C-7A25-4BFD-B12F-858784C28871}" type="pres">
      <dgm:prSet presAssocID="{F74E2776-067E-422A-8763-5CA852527945}" presName="descendantBox" presStyleCnt="0"/>
      <dgm:spPr/>
    </dgm:pt>
    <dgm:pt modelId="{5A7AA05D-4F40-434C-B68B-FF6A733128B6}" type="pres">
      <dgm:prSet presAssocID="{5F884BF7-5910-4AB3-AB84-17A31F873E32}" presName="childTextBox" presStyleLbl="fgAccFollowNode1" presStyleIdx="0" presStyleCnt="12">
        <dgm:presLayoutVars>
          <dgm:bulletEnabled val="1"/>
        </dgm:presLayoutVars>
      </dgm:prSet>
      <dgm:spPr/>
    </dgm:pt>
    <dgm:pt modelId="{4994D192-CC7F-4FB7-9B52-B9676A9B2F1F}" type="pres">
      <dgm:prSet presAssocID="{D9C417D1-C2F2-4F5C-B3B0-0300DBE974F2}" presName="childTextBox" presStyleLbl="fgAccFollowNode1" presStyleIdx="1" presStyleCnt="12">
        <dgm:presLayoutVars>
          <dgm:bulletEnabled val="1"/>
        </dgm:presLayoutVars>
      </dgm:prSet>
      <dgm:spPr/>
    </dgm:pt>
    <dgm:pt modelId="{32176689-65CC-467F-B1F4-4E11A6B26544}" type="pres">
      <dgm:prSet presAssocID="{358A2C04-CFFA-422B-82C3-C1355535BEBD}" presName="childTextBox" presStyleLbl="fgAccFollowNode1" presStyleIdx="2" presStyleCnt="12">
        <dgm:presLayoutVars>
          <dgm:bulletEnabled val="1"/>
        </dgm:presLayoutVars>
      </dgm:prSet>
      <dgm:spPr/>
    </dgm:pt>
    <dgm:pt modelId="{49D70D65-6EFB-459F-9661-BFCD6EAF256D}" type="pres">
      <dgm:prSet presAssocID="{BF12C7F7-78E3-4BE3-9FDE-83B91518F044}" presName="childTextBox" presStyleLbl="fgAccFollowNode1" presStyleIdx="3" presStyleCnt="12">
        <dgm:presLayoutVars>
          <dgm:bulletEnabled val="1"/>
        </dgm:presLayoutVars>
      </dgm:prSet>
      <dgm:spPr/>
    </dgm:pt>
    <dgm:pt modelId="{0F640987-C507-4A4B-A4B0-23CDEB1EF320}" type="pres">
      <dgm:prSet presAssocID="{2DF549C7-D4B7-47F3-9230-E5323612207D}" presName="childTextBox" presStyleLbl="fgAccFollowNode1" presStyleIdx="4" presStyleCnt="12">
        <dgm:presLayoutVars>
          <dgm:bulletEnabled val="1"/>
        </dgm:presLayoutVars>
      </dgm:prSet>
      <dgm:spPr/>
    </dgm:pt>
    <dgm:pt modelId="{135934B4-1168-42EA-833A-BC051B1F446E}" type="pres">
      <dgm:prSet presAssocID="{7FA9C005-8514-48A5-B9FE-3E6D8B6FC0FB}" presName="childTextBox" presStyleLbl="fgAccFollowNode1" presStyleIdx="5" presStyleCnt="12">
        <dgm:presLayoutVars>
          <dgm:bulletEnabled val="1"/>
        </dgm:presLayoutVars>
      </dgm:prSet>
      <dgm:spPr/>
    </dgm:pt>
    <dgm:pt modelId="{47FBD389-10A2-4248-B080-BC91C1B48CB1}" type="pres">
      <dgm:prSet presAssocID="{0561374F-CBA2-430B-8EBA-638DA1001FCD}" presName="sp" presStyleCnt="0"/>
      <dgm:spPr/>
    </dgm:pt>
    <dgm:pt modelId="{BAEB28C7-D9A1-4A13-93DE-C9C3AD6EDF47}" type="pres">
      <dgm:prSet presAssocID="{F8AA3E7D-5B5F-4F73-A568-51BFB626F742}" presName="arrowAndChildren" presStyleCnt="0"/>
      <dgm:spPr/>
    </dgm:pt>
    <dgm:pt modelId="{9C856397-47E4-4F83-BFF6-A19335FF21F3}" type="pres">
      <dgm:prSet presAssocID="{F8AA3E7D-5B5F-4F73-A568-51BFB626F742}" presName="parentTextArrow" presStyleLbl="node1" presStyleIdx="0" presStyleCnt="2"/>
      <dgm:spPr/>
    </dgm:pt>
    <dgm:pt modelId="{37150EE7-E18E-4301-A4C6-33F20178289E}" type="pres">
      <dgm:prSet presAssocID="{F8AA3E7D-5B5F-4F73-A568-51BFB626F742}" presName="arrow" presStyleLbl="node1" presStyleIdx="1" presStyleCnt="2"/>
      <dgm:spPr/>
    </dgm:pt>
    <dgm:pt modelId="{F302E6BD-1D0F-4B47-8D12-A425DDB4D5D9}" type="pres">
      <dgm:prSet presAssocID="{F8AA3E7D-5B5F-4F73-A568-51BFB626F742}" presName="descendantArrow" presStyleCnt="0"/>
      <dgm:spPr/>
    </dgm:pt>
    <dgm:pt modelId="{328EAB71-32AA-4DC4-AEF3-CB537D3AF6A6}" type="pres">
      <dgm:prSet presAssocID="{9CFB04C8-B71F-40E7-816C-19BCE7E33309}" presName="childTextArrow" presStyleLbl="fgAccFollowNode1" presStyleIdx="6" presStyleCnt="12">
        <dgm:presLayoutVars>
          <dgm:bulletEnabled val="1"/>
        </dgm:presLayoutVars>
      </dgm:prSet>
      <dgm:spPr/>
    </dgm:pt>
    <dgm:pt modelId="{5182D82B-4881-4163-B3D9-E343C5FB5B66}" type="pres">
      <dgm:prSet presAssocID="{77D101C8-DF59-4CE1-BB2A-2F5671728022}" presName="childTextArrow" presStyleLbl="fgAccFollowNode1" presStyleIdx="7" presStyleCnt="12">
        <dgm:presLayoutVars>
          <dgm:bulletEnabled val="1"/>
        </dgm:presLayoutVars>
      </dgm:prSet>
      <dgm:spPr/>
    </dgm:pt>
    <dgm:pt modelId="{D4B4EB3F-A097-42F4-9722-83D4F29EC6D5}" type="pres">
      <dgm:prSet presAssocID="{AE0168C8-C913-4FEF-8985-0F87B25BB73F}" presName="childTextArrow" presStyleLbl="fgAccFollowNode1" presStyleIdx="8" presStyleCnt="12">
        <dgm:presLayoutVars>
          <dgm:bulletEnabled val="1"/>
        </dgm:presLayoutVars>
      </dgm:prSet>
      <dgm:spPr/>
    </dgm:pt>
    <dgm:pt modelId="{2BFD7399-328F-44BE-8267-83226CB3EAD2}" type="pres">
      <dgm:prSet presAssocID="{2605697A-D97F-4AC2-9915-9622D7008AEF}" presName="childTextArrow" presStyleLbl="fgAccFollowNode1" presStyleIdx="9" presStyleCnt="12">
        <dgm:presLayoutVars>
          <dgm:bulletEnabled val="1"/>
        </dgm:presLayoutVars>
      </dgm:prSet>
      <dgm:spPr/>
    </dgm:pt>
    <dgm:pt modelId="{3952B695-C7A5-462A-93F9-170DF3D3B11C}" type="pres">
      <dgm:prSet presAssocID="{51F79391-9481-42AF-AFAA-CB15BDF2B2D3}" presName="childTextArrow" presStyleLbl="fgAccFollowNode1" presStyleIdx="10" presStyleCnt="12">
        <dgm:presLayoutVars>
          <dgm:bulletEnabled val="1"/>
        </dgm:presLayoutVars>
      </dgm:prSet>
      <dgm:spPr/>
    </dgm:pt>
    <dgm:pt modelId="{FFBBB86F-DFDF-43C4-AD8A-C32136267041}" type="pres">
      <dgm:prSet presAssocID="{C05CA915-7EEA-462D-B900-6DEDFFF68710}" presName="childTextArrow" presStyleLbl="fgAccFollowNode1" presStyleIdx="11" presStyleCnt="12">
        <dgm:presLayoutVars>
          <dgm:bulletEnabled val="1"/>
        </dgm:presLayoutVars>
      </dgm:prSet>
      <dgm:spPr/>
    </dgm:pt>
  </dgm:ptLst>
  <dgm:cxnLst>
    <dgm:cxn modelId="{7E758954-708B-4C46-8751-83137BEDCEF3}" srcId="{F74E2776-067E-422A-8763-5CA852527945}" destId="{7FA9C005-8514-48A5-B9FE-3E6D8B6FC0FB}" srcOrd="5" destOrd="0" parTransId="{E4A6332C-F0F6-4C84-9F39-17657CBAD55A}" sibTransId="{57679674-FF56-466A-ACFD-7E6A76679BB0}"/>
    <dgm:cxn modelId="{A1D7EB08-BA59-4D0C-81B8-911884E4FB5B}" type="presOf" srcId="{9CFB04C8-B71F-40E7-816C-19BCE7E33309}" destId="{328EAB71-32AA-4DC4-AEF3-CB537D3AF6A6}" srcOrd="0" destOrd="0" presId="urn:microsoft.com/office/officeart/2005/8/layout/process4"/>
    <dgm:cxn modelId="{035B307F-7842-47F4-AE1F-944E66BD5AFF}" type="presOf" srcId="{AE0168C8-C913-4FEF-8985-0F87B25BB73F}" destId="{D4B4EB3F-A097-42F4-9722-83D4F29EC6D5}" srcOrd="0" destOrd="0" presId="urn:microsoft.com/office/officeart/2005/8/layout/process4"/>
    <dgm:cxn modelId="{1D2CC488-F997-4A1C-A08F-4A325C382097}" type="presOf" srcId="{F74E2776-067E-422A-8763-5CA852527945}" destId="{0FC8E090-D0B8-4BA6-813E-6855EE5C0CC5}" srcOrd="0" destOrd="0" presId="urn:microsoft.com/office/officeart/2005/8/layout/process4"/>
    <dgm:cxn modelId="{9014F561-6EBF-41E2-AA9B-797DD717E0FE}" srcId="{F8AA3E7D-5B5F-4F73-A568-51BFB626F742}" destId="{AE0168C8-C913-4FEF-8985-0F87B25BB73F}" srcOrd="2" destOrd="0" parTransId="{ED7A08CA-E844-4901-95B0-B3A4DE435D9E}" sibTransId="{A2BF9D54-88B1-4990-8674-4410DE9B9834}"/>
    <dgm:cxn modelId="{C5EAE7B4-52F5-4CC2-A21F-B3CA41AA256A}" srcId="{F74E2776-067E-422A-8763-5CA852527945}" destId="{358A2C04-CFFA-422B-82C3-C1355535BEBD}" srcOrd="2" destOrd="0" parTransId="{4E1FB5AE-0E53-45CA-8819-EDBC37C03024}" sibTransId="{D2A339EC-53DE-47E3-B442-6EC5DDE6CBC1}"/>
    <dgm:cxn modelId="{BD28D745-5BAC-4773-AA83-72B2E703ADEA}" srcId="{F74E2776-067E-422A-8763-5CA852527945}" destId="{D9C417D1-C2F2-4F5C-B3B0-0300DBE974F2}" srcOrd="1" destOrd="0" parTransId="{737E9D5A-4E13-49E1-B0AC-C5A60D88B960}" sibTransId="{51C9CC89-42DD-46F4-BCF4-C472324217CE}"/>
    <dgm:cxn modelId="{DDFBEAAE-3E0D-4895-AE16-03410507FF79}" type="presOf" srcId="{77D101C8-DF59-4CE1-BB2A-2F5671728022}" destId="{5182D82B-4881-4163-B3D9-E343C5FB5B66}" srcOrd="0" destOrd="0" presId="urn:microsoft.com/office/officeart/2005/8/layout/process4"/>
    <dgm:cxn modelId="{93928261-4C60-4F3A-90A5-9938CD41FAE1}" type="presOf" srcId="{F8AA3E7D-5B5F-4F73-A568-51BFB626F742}" destId="{37150EE7-E18E-4301-A4C6-33F20178289E}" srcOrd="1" destOrd="0" presId="urn:microsoft.com/office/officeart/2005/8/layout/process4"/>
    <dgm:cxn modelId="{CD8859A0-35A2-4897-BCE6-0C8DF92CB28E}" type="presOf" srcId="{2605697A-D97F-4AC2-9915-9622D7008AEF}" destId="{2BFD7399-328F-44BE-8267-83226CB3EAD2}" srcOrd="0" destOrd="0" presId="urn:microsoft.com/office/officeart/2005/8/layout/process4"/>
    <dgm:cxn modelId="{443EC778-CD0C-4BC0-96B1-63745DB87B8B}" type="presOf" srcId="{5F884BF7-5910-4AB3-AB84-17A31F873E32}" destId="{5A7AA05D-4F40-434C-B68B-FF6A733128B6}" srcOrd="0" destOrd="0" presId="urn:microsoft.com/office/officeart/2005/8/layout/process4"/>
    <dgm:cxn modelId="{4F8E3DD2-CB44-47B8-A535-87116EF665FE}" srcId="{F8AA3E7D-5B5F-4F73-A568-51BFB626F742}" destId="{2605697A-D97F-4AC2-9915-9622D7008AEF}" srcOrd="3" destOrd="0" parTransId="{9AEDFF71-83C9-4206-9639-A9036FBEFD7F}" sibTransId="{1EA87D01-52EE-49FD-A6C2-403810282C25}"/>
    <dgm:cxn modelId="{25EC3FDE-AF61-4697-87D0-0313D30E5AE3}" srcId="{57D4AFBD-383A-44B9-9328-0346219DBD84}" destId="{F8AA3E7D-5B5F-4F73-A568-51BFB626F742}" srcOrd="0" destOrd="0" parTransId="{4992FD2D-4608-4E05-84DD-C97F07F6A001}" sibTransId="{0561374F-CBA2-430B-8EBA-638DA1001FCD}"/>
    <dgm:cxn modelId="{6C8D86DF-53C6-49CA-9593-2A8D119523A3}" type="presOf" srcId="{57D4AFBD-383A-44B9-9328-0346219DBD84}" destId="{75604E76-CB61-4631-A17A-FFE91DF4ADF7}" srcOrd="0" destOrd="0" presId="urn:microsoft.com/office/officeart/2005/8/layout/process4"/>
    <dgm:cxn modelId="{D25A75A2-82E5-472D-AE16-C36340669577}" srcId="{F8AA3E7D-5B5F-4F73-A568-51BFB626F742}" destId="{C05CA915-7EEA-462D-B900-6DEDFFF68710}" srcOrd="5" destOrd="0" parTransId="{953989D8-735D-4C96-867B-2B20CDFFF62E}" sibTransId="{F486F0F4-9810-4712-87E1-8C1FBB7DBA21}"/>
    <dgm:cxn modelId="{FC5F37A6-D7C0-47EB-8DC1-164141538DD1}" type="presOf" srcId="{2DF549C7-D4B7-47F3-9230-E5323612207D}" destId="{0F640987-C507-4A4B-A4B0-23CDEB1EF320}" srcOrd="0" destOrd="0" presId="urn:microsoft.com/office/officeart/2005/8/layout/process4"/>
    <dgm:cxn modelId="{F97A16BB-7F32-401E-91E8-A46E00C5CECA}" type="presOf" srcId="{F74E2776-067E-422A-8763-5CA852527945}" destId="{323D6171-DFCA-4E68-BF67-69DD5615B276}" srcOrd="1" destOrd="0" presId="urn:microsoft.com/office/officeart/2005/8/layout/process4"/>
    <dgm:cxn modelId="{09225868-493B-4658-892A-9F24BA820414}" type="presOf" srcId="{C05CA915-7EEA-462D-B900-6DEDFFF68710}" destId="{FFBBB86F-DFDF-43C4-AD8A-C32136267041}" srcOrd="0" destOrd="0" presId="urn:microsoft.com/office/officeart/2005/8/layout/process4"/>
    <dgm:cxn modelId="{74C2DFB6-98C5-40B4-8D24-8F78A49A6D2F}" type="presOf" srcId="{F8AA3E7D-5B5F-4F73-A568-51BFB626F742}" destId="{9C856397-47E4-4F83-BFF6-A19335FF21F3}" srcOrd="0" destOrd="0" presId="urn:microsoft.com/office/officeart/2005/8/layout/process4"/>
    <dgm:cxn modelId="{ECFA5B51-9403-48A3-89D7-91B5E8EA99EB}" srcId="{F74E2776-067E-422A-8763-5CA852527945}" destId="{BF12C7F7-78E3-4BE3-9FDE-83B91518F044}" srcOrd="3" destOrd="0" parTransId="{D748152B-B876-4477-A4A2-86EA60E94644}" sibTransId="{7CF7B45F-0F22-4F53-87B9-A135DE2B2CBF}"/>
    <dgm:cxn modelId="{77EB9980-E192-48BE-9D4E-73858EA301C4}" srcId="{F8AA3E7D-5B5F-4F73-A568-51BFB626F742}" destId="{9CFB04C8-B71F-40E7-816C-19BCE7E33309}" srcOrd="0" destOrd="0" parTransId="{6A18E3E0-BE78-4D66-8CD2-17898B652071}" sibTransId="{20EBA9E9-1336-4C2A-93B5-69246B046AF7}"/>
    <dgm:cxn modelId="{85EB39B5-1A1D-4E25-B80B-39644018B389}" srcId="{57D4AFBD-383A-44B9-9328-0346219DBD84}" destId="{F74E2776-067E-422A-8763-5CA852527945}" srcOrd="1" destOrd="0" parTransId="{825DCCCA-CFB7-4EDE-9AA2-4C41FFF80CC4}" sibTransId="{8A354D60-D514-48A1-9506-5A9E726812AD}"/>
    <dgm:cxn modelId="{6635276A-70D5-42F3-8703-F437618B00FB}" srcId="{F74E2776-067E-422A-8763-5CA852527945}" destId="{2DF549C7-D4B7-47F3-9230-E5323612207D}" srcOrd="4" destOrd="0" parTransId="{B6E165B4-C4E9-4A5D-937C-7378A448A8AF}" sibTransId="{81FCAFBE-D9B2-48E4-8315-73F97542D42E}"/>
    <dgm:cxn modelId="{15E65444-FB1E-4531-9791-359F66567A30}" type="presOf" srcId="{7FA9C005-8514-48A5-B9FE-3E6D8B6FC0FB}" destId="{135934B4-1168-42EA-833A-BC051B1F446E}" srcOrd="0" destOrd="0" presId="urn:microsoft.com/office/officeart/2005/8/layout/process4"/>
    <dgm:cxn modelId="{B383B796-07B7-4318-A93B-FC7A0BFB4454}" srcId="{F8AA3E7D-5B5F-4F73-A568-51BFB626F742}" destId="{77D101C8-DF59-4CE1-BB2A-2F5671728022}" srcOrd="1" destOrd="0" parTransId="{FF21E83F-616D-44F7-A410-E1E221667387}" sibTransId="{E013F997-A5E4-474E-BB5E-7E0DD0AFD1C0}"/>
    <dgm:cxn modelId="{82CFE0E3-C047-4829-BBAD-CB9D4A3B4B1B}" type="presOf" srcId="{358A2C04-CFFA-422B-82C3-C1355535BEBD}" destId="{32176689-65CC-467F-B1F4-4E11A6B26544}" srcOrd="0" destOrd="0" presId="urn:microsoft.com/office/officeart/2005/8/layout/process4"/>
    <dgm:cxn modelId="{E1CAB422-8397-442F-91D8-49CF0E078573}" type="presOf" srcId="{51F79391-9481-42AF-AFAA-CB15BDF2B2D3}" destId="{3952B695-C7A5-462A-93F9-170DF3D3B11C}" srcOrd="0" destOrd="0" presId="urn:microsoft.com/office/officeart/2005/8/layout/process4"/>
    <dgm:cxn modelId="{C9ED7918-0D83-4523-9C00-0A03431F4999}" srcId="{F8AA3E7D-5B5F-4F73-A568-51BFB626F742}" destId="{51F79391-9481-42AF-AFAA-CB15BDF2B2D3}" srcOrd="4" destOrd="0" parTransId="{0C675186-FA1E-47A3-9EEB-86944CF54F4F}" sibTransId="{682CA281-964F-4978-A6A1-28A38B43C78F}"/>
    <dgm:cxn modelId="{E199CC06-F0BC-4236-B844-9D978C5D58AE}" type="presOf" srcId="{D9C417D1-C2F2-4F5C-B3B0-0300DBE974F2}" destId="{4994D192-CC7F-4FB7-9B52-B9676A9B2F1F}" srcOrd="0" destOrd="0" presId="urn:microsoft.com/office/officeart/2005/8/layout/process4"/>
    <dgm:cxn modelId="{592383F4-440F-4891-97D5-212C33B766D6}" type="presOf" srcId="{BF12C7F7-78E3-4BE3-9FDE-83B91518F044}" destId="{49D70D65-6EFB-459F-9661-BFCD6EAF256D}" srcOrd="0" destOrd="0" presId="urn:microsoft.com/office/officeart/2005/8/layout/process4"/>
    <dgm:cxn modelId="{87B49F80-677A-4AB4-8513-15A40824D50B}" srcId="{F74E2776-067E-422A-8763-5CA852527945}" destId="{5F884BF7-5910-4AB3-AB84-17A31F873E32}" srcOrd="0" destOrd="0" parTransId="{639809D6-75A9-4612-A0BD-F2A10AA4CB3B}" sibTransId="{AB14BE4F-662B-47FA-932A-C2154133533B}"/>
    <dgm:cxn modelId="{09050965-82C5-48AD-B9C2-FCB3464BE12D}" type="presParOf" srcId="{75604E76-CB61-4631-A17A-FFE91DF4ADF7}" destId="{A245EC50-95E2-488C-90FD-DB38C2709394}" srcOrd="0" destOrd="0" presId="urn:microsoft.com/office/officeart/2005/8/layout/process4"/>
    <dgm:cxn modelId="{4C3B2282-4531-46E2-A2CE-8E8AB32E1011}" type="presParOf" srcId="{A245EC50-95E2-488C-90FD-DB38C2709394}" destId="{0FC8E090-D0B8-4BA6-813E-6855EE5C0CC5}" srcOrd="0" destOrd="0" presId="urn:microsoft.com/office/officeart/2005/8/layout/process4"/>
    <dgm:cxn modelId="{64DBCF3C-FD13-4746-87A3-226EA277DCBD}" type="presParOf" srcId="{A245EC50-95E2-488C-90FD-DB38C2709394}" destId="{323D6171-DFCA-4E68-BF67-69DD5615B276}" srcOrd="1" destOrd="0" presId="urn:microsoft.com/office/officeart/2005/8/layout/process4"/>
    <dgm:cxn modelId="{C06ACA41-191F-4AE5-A413-87EC2E95BE6D}" type="presParOf" srcId="{A245EC50-95E2-488C-90FD-DB38C2709394}" destId="{36B8DD4C-7A25-4BFD-B12F-858784C28871}" srcOrd="2" destOrd="0" presId="urn:microsoft.com/office/officeart/2005/8/layout/process4"/>
    <dgm:cxn modelId="{356F8DC7-634E-4E14-93A7-3952856F30D6}" type="presParOf" srcId="{36B8DD4C-7A25-4BFD-B12F-858784C28871}" destId="{5A7AA05D-4F40-434C-B68B-FF6A733128B6}" srcOrd="0" destOrd="0" presId="urn:microsoft.com/office/officeart/2005/8/layout/process4"/>
    <dgm:cxn modelId="{FB7D29A0-9061-4B8E-84E0-BD844B7FE311}" type="presParOf" srcId="{36B8DD4C-7A25-4BFD-B12F-858784C28871}" destId="{4994D192-CC7F-4FB7-9B52-B9676A9B2F1F}" srcOrd="1" destOrd="0" presId="urn:microsoft.com/office/officeart/2005/8/layout/process4"/>
    <dgm:cxn modelId="{FA738D37-C802-4E40-A2B0-5CA2607C96C3}" type="presParOf" srcId="{36B8DD4C-7A25-4BFD-B12F-858784C28871}" destId="{32176689-65CC-467F-B1F4-4E11A6B26544}" srcOrd="2" destOrd="0" presId="urn:microsoft.com/office/officeart/2005/8/layout/process4"/>
    <dgm:cxn modelId="{BA2CB760-0148-4546-A54C-1BE08811943A}" type="presParOf" srcId="{36B8DD4C-7A25-4BFD-B12F-858784C28871}" destId="{49D70D65-6EFB-459F-9661-BFCD6EAF256D}" srcOrd="3" destOrd="0" presId="urn:microsoft.com/office/officeart/2005/8/layout/process4"/>
    <dgm:cxn modelId="{3E362652-FF78-4C94-A190-E4FD7C33A7A3}" type="presParOf" srcId="{36B8DD4C-7A25-4BFD-B12F-858784C28871}" destId="{0F640987-C507-4A4B-A4B0-23CDEB1EF320}" srcOrd="4" destOrd="0" presId="urn:microsoft.com/office/officeart/2005/8/layout/process4"/>
    <dgm:cxn modelId="{C00EFA39-453A-4EEF-88F9-EBF6CA5A8DAC}" type="presParOf" srcId="{36B8DD4C-7A25-4BFD-B12F-858784C28871}" destId="{135934B4-1168-42EA-833A-BC051B1F446E}" srcOrd="5" destOrd="0" presId="urn:microsoft.com/office/officeart/2005/8/layout/process4"/>
    <dgm:cxn modelId="{2EB5028B-3312-4FF1-95AF-19D51AAD46DD}" type="presParOf" srcId="{75604E76-CB61-4631-A17A-FFE91DF4ADF7}" destId="{47FBD389-10A2-4248-B080-BC91C1B48CB1}" srcOrd="1" destOrd="0" presId="urn:microsoft.com/office/officeart/2005/8/layout/process4"/>
    <dgm:cxn modelId="{5D09DE3E-EC09-4DDF-93FB-2914432B3AEF}" type="presParOf" srcId="{75604E76-CB61-4631-A17A-FFE91DF4ADF7}" destId="{BAEB28C7-D9A1-4A13-93DE-C9C3AD6EDF47}" srcOrd="2" destOrd="0" presId="urn:microsoft.com/office/officeart/2005/8/layout/process4"/>
    <dgm:cxn modelId="{156343E0-67CC-4A9B-AD87-9AC354A51353}" type="presParOf" srcId="{BAEB28C7-D9A1-4A13-93DE-C9C3AD6EDF47}" destId="{9C856397-47E4-4F83-BFF6-A19335FF21F3}" srcOrd="0" destOrd="0" presId="urn:microsoft.com/office/officeart/2005/8/layout/process4"/>
    <dgm:cxn modelId="{2394A070-FE1A-471F-84CC-5CDBC1CAB28B}" type="presParOf" srcId="{BAEB28C7-D9A1-4A13-93DE-C9C3AD6EDF47}" destId="{37150EE7-E18E-4301-A4C6-33F20178289E}" srcOrd="1" destOrd="0" presId="urn:microsoft.com/office/officeart/2005/8/layout/process4"/>
    <dgm:cxn modelId="{DED45D02-7AEC-4AD1-80D8-0FCA782E5B5E}" type="presParOf" srcId="{BAEB28C7-D9A1-4A13-93DE-C9C3AD6EDF47}" destId="{F302E6BD-1D0F-4B47-8D12-A425DDB4D5D9}" srcOrd="2" destOrd="0" presId="urn:microsoft.com/office/officeart/2005/8/layout/process4"/>
    <dgm:cxn modelId="{43521779-20EA-4CB0-847B-09FC1A414EC4}" type="presParOf" srcId="{F302E6BD-1D0F-4B47-8D12-A425DDB4D5D9}" destId="{328EAB71-32AA-4DC4-AEF3-CB537D3AF6A6}" srcOrd="0" destOrd="0" presId="urn:microsoft.com/office/officeart/2005/8/layout/process4"/>
    <dgm:cxn modelId="{87332FBB-58E5-4564-8DDB-3E6462BD5713}" type="presParOf" srcId="{F302E6BD-1D0F-4B47-8D12-A425DDB4D5D9}" destId="{5182D82B-4881-4163-B3D9-E343C5FB5B66}" srcOrd="1" destOrd="0" presId="urn:microsoft.com/office/officeart/2005/8/layout/process4"/>
    <dgm:cxn modelId="{09F219E5-FF1A-464B-ADF1-A887882B604C}" type="presParOf" srcId="{F302E6BD-1D0F-4B47-8D12-A425DDB4D5D9}" destId="{D4B4EB3F-A097-42F4-9722-83D4F29EC6D5}" srcOrd="2" destOrd="0" presId="urn:microsoft.com/office/officeart/2005/8/layout/process4"/>
    <dgm:cxn modelId="{1E51329B-626C-4109-86E3-A68E13A80B9A}" type="presParOf" srcId="{F302E6BD-1D0F-4B47-8D12-A425DDB4D5D9}" destId="{2BFD7399-328F-44BE-8267-83226CB3EAD2}" srcOrd="3" destOrd="0" presId="urn:microsoft.com/office/officeart/2005/8/layout/process4"/>
    <dgm:cxn modelId="{5749FC41-4416-41FB-B4C3-B66336CE85F9}" type="presParOf" srcId="{F302E6BD-1D0F-4B47-8D12-A425DDB4D5D9}" destId="{3952B695-C7A5-462A-93F9-170DF3D3B11C}" srcOrd="4" destOrd="0" presId="urn:microsoft.com/office/officeart/2005/8/layout/process4"/>
    <dgm:cxn modelId="{F5AA9E9A-C175-4F82-B69F-0028AF1CA7EF}" type="presParOf" srcId="{F302E6BD-1D0F-4B47-8D12-A425DDB4D5D9}" destId="{FFBBB86F-DFDF-43C4-AD8A-C32136267041}"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D6171-DFCA-4E68-BF67-69DD5615B276}">
      <dsp:nvSpPr>
        <dsp:cNvPr id="0" name=""/>
        <dsp:cNvSpPr/>
      </dsp:nvSpPr>
      <dsp:spPr>
        <a:xfrm>
          <a:off x="0" y="2544820"/>
          <a:ext cx="11080749" cy="1669677"/>
        </a:xfrm>
        <a:prstGeom prst="rec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a:solidFill>
                <a:schemeClr val="bg1"/>
              </a:solidFill>
            </a:rPr>
            <a:t>Consume APIs</a:t>
          </a:r>
        </a:p>
      </dsp:txBody>
      <dsp:txXfrm>
        <a:off x="0" y="2544820"/>
        <a:ext cx="11080749" cy="901626"/>
      </dsp:txXfrm>
    </dsp:sp>
    <dsp:sp modelId="{5A7AA05D-4F40-434C-B68B-FF6A733128B6}">
      <dsp:nvSpPr>
        <dsp:cNvPr id="0" name=""/>
        <dsp:cNvSpPr/>
      </dsp:nvSpPr>
      <dsp:spPr>
        <a:xfrm>
          <a:off x="5410"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endParaRPr lang="en-US" sz="1400" kern="1200" dirty="0">
            <a:solidFill>
              <a:schemeClr val="tx2"/>
            </a:solidFill>
          </a:endParaRPr>
        </a:p>
      </dsp:txBody>
      <dsp:txXfrm>
        <a:off x="5410" y="3413053"/>
        <a:ext cx="1844988" cy="768051"/>
      </dsp:txXfrm>
    </dsp:sp>
    <dsp:sp modelId="{4994D192-CC7F-4FB7-9B52-B9676A9B2F1F}">
      <dsp:nvSpPr>
        <dsp:cNvPr id="0" name=""/>
        <dsp:cNvSpPr/>
      </dsp:nvSpPr>
      <dsp:spPr>
        <a:xfrm>
          <a:off x="1850398"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a:solidFill>
                <a:schemeClr val="tx2"/>
              </a:solidFill>
            </a:rPr>
            <a:t>Authentication, </a:t>
          </a:r>
          <a:br>
            <a:rPr lang="en-US" sz="1400" kern="1200" dirty="0">
              <a:solidFill>
                <a:schemeClr val="tx2"/>
              </a:solidFill>
            </a:rPr>
          </a:br>
          <a:r>
            <a:rPr lang="en-US" sz="1400" kern="1200" dirty="0">
              <a:solidFill>
                <a:schemeClr val="tx2"/>
              </a:solidFill>
            </a:rPr>
            <a:t>built-in to mobile and web SDKs</a:t>
          </a:r>
        </a:p>
      </dsp:txBody>
      <dsp:txXfrm>
        <a:off x="1850398" y="3413053"/>
        <a:ext cx="1844988" cy="768051"/>
      </dsp:txXfrm>
    </dsp:sp>
    <dsp:sp modelId="{32176689-65CC-467F-B1F4-4E11A6B26544}">
      <dsp:nvSpPr>
        <dsp:cNvPr id="0" name=""/>
        <dsp:cNvSpPr/>
      </dsp:nvSpPr>
      <dsp:spPr>
        <a:xfrm>
          <a:off x="3695386"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a:solidFill>
                <a:schemeClr val="tx2"/>
              </a:solidFill>
            </a:rPr>
            <a:t>SSO, </a:t>
          </a:r>
          <a:br>
            <a:rPr lang="en-US" sz="1400" kern="1200" dirty="0">
              <a:solidFill>
                <a:schemeClr val="tx2"/>
              </a:solidFill>
            </a:rPr>
          </a:br>
          <a:r>
            <a:rPr lang="en-US" sz="1400" kern="1200" dirty="0">
              <a:solidFill>
                <a:schemeClr val="tx2"/>
              </a:solidFill>
            </a:rPr>
            <a:t>handled by server</a:t>
          </a:r>
        </a:p>
      </dsp:txBody>
      <dsp:txXfrm>
        <a:off x="3695386" y="3413053"/>
        <a:ext cx="1844988" cy="768051"/>
      </dsp:txXfrm>
    </dsp:sp>
    <dsp:sp modelId="{49D70D65-6EFB-459F-9661-BFCD6EAF256D}">
      <dsp:nvSpPr>
        <dsp:cNvPr id="0" name=""/>
        <dsp:cNvSpPr/>
      </dsp:nvSpPr>
      <dsp:spPr>
        <a:xfrm>
          <a:off x="5540374"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a:solidFill>
                <a:schemeClr val="tx2"/>
              </a:solidFill>
            </a:rPr>
            <a:t>SDK generation</a:t>
          </a:r>
        </a:p>
      </dsp:txBody>
      <dsp:txXfrm>
        <a:off x="5540374" y="3413053"/>
        <a:ext cx="1844988" cy="768051"/>
      </dsp:txXfrm>
    </dsp:sp>
    <dsp:sp modelId="{0F640987-C507-4A4B-A4B0-23CDEB1EF320}">
      <dsp:nvSpPr>
        <dsp:cNvPr id="0" name=""/>
        <dsp:cNvSpPr/>
      </dsp:nvSpPr>
      <dsp:spPr>
        <a:xfrm>
          <a:off x="7385363"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a:solidFill>
                <a:schemeClr val="tx2"/>
              </a:solidFill>
            </a:rPr>
            <a:t>API discovery</a:t>
          </a:r>
        </a:p>
      </dsp:txBody>
      <dsp:txXfrm>
        <a:off x="7385363" y="3413053"/>
        <a:ext cx="1844988" cy="768051"/>
      </dsp:txXfrm>
    </dsp:sp>
    <dsp:sp modelId="{135934B4-1168-42EA-833A-BC051B1F446E}">
      <dsp:nvSpPr>
        <dsp:cNvPr id="0" name=""/>
        <dsp:cNvSpPr/>
      </dsp:nvSpPr>
      <dsp:spPr>
        <a:xfrm>
          <a:off x="9230351"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a:solidFill>
                <a:schemeClr val="tx2"/>
              </a:solidFill>
            </a:rPr>
            <a:t>Gallery – public &amp; organization</a:t>
          </a:r>
        </a:p>
      </dsp:txBody>
      <dsp:txXfrm>
        <a:off x="9230351" y="3413053"/>
        <a:ext cx="1844988" cy="768051"/>
      </dsp:txXfrm>
    </dsp:sp>
    <dsp:sp modelId="{37150EE7-E18E-4301-A4C6-33F20178289E}">
      <dsp:nvSpPr>
        <dsp:cNvPr id="0" name=""/>
        <dsp:cNvSpPr/>
      </dsp:nvSpPr>
      <dsp:spPr>
        <a:xfrm rot="10800000">
          <a:off x="0" y="1901"/>
          <a:ext cx="11080749" cy="2567964"/>
        </a:xfrm>
        <a:prstGeom prst="upArrowCallou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a:solidFill>
                <a:schemeClr val="bg1"/>
              </a:solidFill>
            </a:rPr>
            <a:t>Build your API</a:t>
          </a:r>
        </a:p>
      </dsp:txBody>
      <dsp:txXfrm rot="-10800000">
        <a:off x="0" y="1901"/>
        <a:ext cx="11080749" cy="901355"/>
      </dsp:txXfrm>
    </dsp:sp>
    <dsp:sp modelId="{328EAB71-32AA-4DC4-AEF3-CB537D3AF6A6}">
      <dsp:nvSpPr>
        <dsp:cNvPr id="0" name=""/>
        <dsp:cNvSpPr/>
      </dsp:nvSpPr>
      <dsp:spPr>
        <a:xfrm>
          <a:off x="5410"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a:solidFill>
                <a:schemeClr val="tx2"/>
              </a:solidFill>
            </a:rPr>
            <a:t>Web Apps++: Bring you API as is in your language of choice</a:t>
          </a:r>
        </a:p>
      </dsp:txBody>
      <dsp:txXfrm>
        <a:off x="5410" y="903256"/>
        <a:ext cx="1844988" cy="767821"/>
      </dsp:txXfrm>
    </dsp:sp>
    <dsp:sp modelId="{5182D82B-4881-4163-B3D9-E343C5FB5B66}">
      <dsp:nvSpPr>
        <dsp:cNvPr id="0" name=""/>
        <dsp:cNvSpPr/>
      </dsp:nvSpPr>
      <dsp:spPr>
        <a:xfrm>
          <a:off x="1850398"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a:solidFill>
                <a:schemeClr val="tx2"/>
              </a:solidFill>
            </a:rPr>
            <a:t>Simple access control</a:t>
          </a:r>
        </a:p>
      </dsp:txBody>
      <dsp:txXfrm>
        <a:off x="1850398" y="903256"/>
        <a:ext cx="1844988" cy="767821"/>
      </dsp:txXfrm>
    </dsp:sp>
    <dsp:sp modelId="{D4B4EB3F-A097-42F4-9722-83D4F29EC6D5}">
      <dsp:nvSpPr>
        <dsp:cNvPr id="0" name=""/>
        <dsp:cNvSpPr/>
      </dsp:nvSpPr>
      <dsp:spPr>
        <a:xfrm>
          <a:off x="3695386"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a:solidFill>
                <a:schemeClr val="tx2"/>
              </a:solidFill>
            </a:rPr>
            <a:t>SSO</a:t>
          </a:r>
        </a:p>
      </dsp:txBody>
      <dsp:txXfrm>
        <a:off x="3695386" y="903256"/>
        <a:ext cx="1844988" cy="767821"/>
      </dsp:txXfrm>
    </dsp:sp>
    <dsp:sp modelId="{2BFD7399-328F-44BE-8267-83226CB3EAD2}">
      <dsp:nvSpPr>
        <dsp:cNvPr id="0" name=""/>
        <dsp:cNvSpPr/>
      </dsp:nvSpPr>
      <dsp:spPr>
        <a:xfrm>
          <a:off x="5540374"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a:solidFill>
                <a:schemeClr val="tx2"/>
              </a:solidFill>
            </a:rPr>
            <a:t>Metadata contract</a:t>
          </a:r>
        </a:p>
      </dsp:txBody>
      <dsp:txXfrm>
        <a:off x="5540374" y="903256"/>
        <a:ext cx="1844988" cy="767821"/>
      </dsp:txXfrm>
    </dsp:sp>
    <dsp:sp modelId="{3952B695-C7A5-462A-93F9-170DF3D3B11C}">
      <dsp:nvSpPr>
        <dsp:cNvPr id="0" name=""/>
        <dsp:cNvSpPr/>
      </dsp:nvSpPr>
      <dsp:spPr>
        <a:xfrm>
          <a:off x="7385363"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a:solidFill>
                <a:schemeClr val="tx2"/>
              </a:solidFill>
            </a:rPr>
            <a:t>Microservice style</a:t>
          </a:r>
        </a:p>
      </dsp:txBody>
      <dsp:txXfrm>
        <a:off x="7385363" y="903256"/>
        <a:ext cx="1844988" cy="767821"/>
      </dsp:txXfrm>
    </dsp:sp>
    <dsp:sp modelId="{FFBBB86F-DFDF-43C4-AD8A-C32136267041}">
      <dsp:nvSpPr>
        <dsp:cNvPr id="0" name=""/>
        <dsp:cNvSpPr/>
      </dsp:nvSpPr>
      <dsp:spPr>
        <a:xfrm>
          <a:off x="9230351"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a:solidFill>
                <a:schemeClr val="tx2"/>
              </a:solidFill>
            </a:rPr>
            <a:t>Expose enterprise APIs</a:t>
          </a:r>
        </a:p>
      </dsp:txBody>
      <dsp:txXfrm>
        <a:off x="9230351" y="903256"/>
        <a:ext cx="1844988" cy="7678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2/16/2016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2719702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1727148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725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13" indent="-17491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916300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E44CC6-8711-4A41-9BDA-EE169FB30B00}"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2197160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a:t>
            </a:r>
            <a:r>
              <a:rPr lang="en-US" baseline="0" dirty="0"/>
              <a:t> Notes</a:t>
            </a:r>
          </a:p>
          <a:p>
            <a:pPr marL="171450" indent="-171450">
              <a:buFontTx/>
              <a:buChar char="•"/>
            </a:pPr>
            <a:r>
              <a:rPr lang="en-US" baseline="0" dirty="0"/>
              <a:t>Summarize earlier slide</a:t>
            </a:r>
          </a:p>
          <a:p>
            <a:pPr marL="171450" indent="-171450">
              <a:buFontTx/>
              <a:buChar char="•"/>
            </a:pPr>
            <a:r>
              <a:rPr lang="en-US" baseline="0" dirty="0"/>
              <a:t>Azure Mobile Services is a Backend-as-a-Service</a:t>
            </a:r>
          </a:p>
          <a:p>
            <a:pPr marL="171450" indent="-171450">
              <a:buFontTx/>
              <a:buChar char="•"/>
            </a:pPr>
            <a:r>
              <a:rPr lang="en-US" baseline="0" dirty="0"/>
              <a:t>Instead of you having to design, build, test, deploy, manage, and upgrade your whole backend, we do it for you</a:t>
            </a:r>
          </a:p>
          <a:p>
            <a:pPr marL="171450" indent="-171450">
              <a:buFontTx/>
              <a:buChar char="•"/>
            </a:pPr>
            <a:r>
              <a:rPr lang="en-US" baseline="0" dirty="0"/>
              <a:t>Features of Mobile Services</a:t>
            </a:r>
          </a:p>
          <a:p>
            <a:pPr marL="628650" lvl="1" indent="-171450">
              <a:buFontTx/>
              <a:buChar char="•"/>
            </a:pPr>
            <a:r>
              <a:rPr lang="en-US" baseline="0" dirty="0"/>
              <a:t>Storage – SQL DB</a:t>
            </a:r>
          </a:p>
          <a:p>
            <a:pPr marL="628650" lvl="1" indent="-171450">
              <a:buFontTx/>
              <a:buChar char="•"/>
            </a:pPr>
            <a:r>
              <a:rPr lang="en-US" baseline="0" dirty="0"/>
              <a:t>Authentication – built in support for social providers w/ ability to custom </a:t>
            </a:r>
            <a:r>
              <a:rPr lang="en-US" baseline="0" dirty="0" err="1"/>
              <a:t>auth</a:t>
            </a:r>
            <a:endParaRPr lang="en-US" baseline="0" dirty="0"/>
          </a:p>
          <a:p>
            <a:pPr marL="628650" lvl="1" indent="-171450">
              <a:buFontTx/>
              <a:buChar char="•"/>
            </a:pPr>
            <a:r>
              <a:rPr lang="en-US" baseline="0" dirty="0"/>
              <a:t>Backend logic – data validation, logical flows, </a:t>
            </a:r>
            <a:r>
              <a:rPr lang="en-US" baseline="0" dirty="0" err="1"/>
              <a:t>etc</a:t>
            </a:r>
            <a:endParaRPr lang="en-US" baseline="0" dirty="0"/>
          </a:p>
          <a:p>
            <a:pPr marL="628650" lvl="1" indent="-171450">
              <a:buFontTx/>
              <a:buChar char="•"/>
            </a:pPr>
            <a:r>
              <a:rPr lang="en-US" baseline="0" dirty="0"/>
              <a:t>Push Notifications – across all major mobile platforms</a:t>
            </a:r>
          </a:p>
          <a:p>
            <a:pPr marL="628650" lvl="1" indent="-171450">
              <a:buFontTx/>
              <a:buChar char="•"/>
            </a:pPr>
            <a:r>
              <a:rPr lang="en-US" baseline="0" dirty="0"/>
              <a:t>Scheduler – backend job processing</a:t>
            </a:r>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2772222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points</a:t>
            </a:r>
          </a:p>
          <a:p>
            <a:pPr marL="171450" indent="-171450">
              <a:buFontTx/>
              <a:buChar char="•"/>
            </a:pPr>
            <a:r>
              <a:rPr lang="en-US" baseline="0" dirty="0"/>
              <a:t>Mobile Service easily connects to SQL Database</a:t>
            </a:r>
          </a:p>
          <a:p>
            <a:pPr marL="171450" indent="-171450">
              <a:buFontTx/>
              <a:buChar char="•"/>
            </a:pPr>
            <a:r>
              <a:rPr lang="en-US" baseline="0" dirty="0"/>
              <a:t>SQL offers rich querying and indexing capabilities</a:t>
            </a:r>
          </a:p>
          <a:p>
            <a:pPr marL="171450" indent="-171450">
              <a:buFontTx/>
              <a:buChar char="•"/>
            </a:pPr>
            <a:r>
              <a:rPr lang="en-US" baseline="0" dirty="0"/>
              <a:t>Dynamic Schematization means you don’t have to be a DBA and manage schema</a:t>
            </a:r>
          </a:p>
          <a:p>
            <a:pPr marL="171450" indent="-171450">
              <a:buFontTx/>
              <a:buChar char="•"/>
            </a:pPr>
            <a:r>
              <a:rPr lang="en-US" baseline="0" dirty="0"/>
              <a:t>Data can be managed in:</a:t>
            </a:r>
          </a:p>
          <a:p>
            <a:pPr marL="628650" lvl="1" indent="-171450">
              <a:buFontTx/>
              <a:buChar char="•"/>
            </a:pPr>
            <a:r>
              <a:rPr lang="en-US" baseline="0" dirty="0"/>
              <a:t>Azure Portal (read and delete data)</a:t>
            </a:r>
          </a:p>
          <a:p>
            <a:pPr marL="628650" lvl="1" indent="-171450">
              <a:buFontTx/>
              <a:buChar char="•"/>
            </a:pPr>
            <a:r>
              <a:rPr lang="en-US" baseline="0" dirty="0"/>
              <a:t>SQL Portal (Silverlight)</a:t>
            </a:r>
          </a:p>
          <a:p>
            <a:pPr marL="628650" lvl="1" indent="-171450">
              <a:buFontTx/>
              <a:buChar char="•"/>
            </a:pPr>
            <a:r>
              <a:rPr lang="en-US" baseline="0" dirty="0"/>
              <a:t>SQL Management Studio (windows)</a:t>
            </a:r>
          </a:p>
          <a:p>
            <a:pPr marL="628650" lvl="1" indent="-171450">
              <a:buFontTx/>
              <a:buChar char="•"/>
            </a:pPr>
            <a:r>
              <a:rPr lang="en-US" baseline="0" dirty="0"/>
              <a:t>REST API (used by SDKs)</a:t>
            </a:r>
          </a:p>
          <a:p>
            <a:pPr marL="628650" lvl="1" indent="-171450">
              <a:buFontTx/>
              <a:buChar char="•"/>
            </a:pPr>
            <a:r>
              <a:rPr lang="en-US" baseline="0" dirty="0"/>
              <a:t>Azure CLI tools</a:t>
            </a:r>
          </a:p>
          <a:p>
            <a:pPr marL="628650" lvl="1" indent="-171450">
              <a:buFontTx/>
              <a:buChar char="•"/>
            </a:pPr>
            <a:r>
              <a:rPr lang="en-US" baseline="0" dirty="0"/>
              <a:t>SQL CLI (Node module)</a:t>
            </a:r>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1714008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points</a:t>
            </a:r>
          </a:p>
          <a:p>
            <a:pPr marL="171450" indent="-171450">
              <a:buFontTx/>
              <a:buChar char="•"/>
            </a:pPr>
            <a:r>
              <a:rPr lang="en-US" dirty="0"/>
              <a:t>Node backend generates</a:t>
            </a:r>
            <a:r>
              <a:rPr lang="en-US" baseline="0" dirty="0"/>
              <a:t> Node scripts for each table action</a:t>
            </a:r>
          </a:p>
          <a:p>
            <a:pPr marL="171450" indent="-171450">
              <a:buFontTx/>
              <a:buChar char="•"/>
            </a:pPr>
            <a:r>
              <a:rPr lang="en-US" baseline="0" dirty="0"/>
              <a:t>Scripts intercept CRUD requests</a:t>
            </a:r>
          </a:p>
          <a:p>
            <a:pPr marL="171450" indent="-171450">
              <a:buFontTx/>
              <a:buChar char="•"/>
            </a:pPr>
            <a:r>
              <a:rPr lang="en-US" baseline="0" dirty="0"/>
              <a:t>Pass to SQL by default</a:t>
            </a:r>
          </a:p>
          <a:p>
            <a:pPr marL="171450" indent="-171450">
              <a:buFontTx/>
              <a:buChar char="•"/>
            </a:pPr>
            <a:r>
              <a:rPr lang="en-US" baseline="0" dirty="0"/>
              <a:t>Custom logic added here</a:t>
            </a:r>
          </a:p>
          <a:p>
            <a:pPr marL="171450" indent="-171450">
              <a:buFontTx/>
              <a:buChar char="•"/>
            </a:pPr>
            <a:r>
              <a:rPr lang="en-US" baseline="0" dirty="0"/>
              <a:t>Edit in portal (NODE)</a:t>
            </a:r>
          </a:p>
          <a:p>
            <a:pPr marL="171450" indent="-171450">
              <a:buFontTx/>
              <a:buChar char="•"/>
            </a:pPr>
            <a:r>
              <a:rPr lang="en-US" baseline="0" dirty="0"/>
              <a:t>.NET Backend creates Visual Studio project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3983556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points</a:t>
            </a:r>
          </a:p>
          <a:p>
            <a:pPr marL="171450" indent="-171450">
              <a:buFontTx/>
              <a:buChar char="•"/>
            </a:pPr>
            <a:r>
              <a:rPr lang="en-US" baseline="0" dirty="0"/>
              <a:t>All scripts so far tied to a table action</a:t>
            </a:r>
          </a:p>
          <a:p>
            <a:pPr marL="171450" indent="-171450">
              <a:buFontTx/>
              <a:buChar char="•"/>
            </a:pPr>
            <a:r>
              <a:rPr lang="en-US" baseline="0" dirty="0"/>
              <a:t>Custom APIs are non-table based endpoints</a:t>
            </a:r>
          </a:p>
          <a:p>
            <a:pPr marL="171450" indent="-171450">
              <a:buFontTx/>
              <a:buChar char="•"/>
            </a:pPr>
            <a:r>
              <a:rPr lang="en-US" baseline="0" dirty="0"/>
              <a:t>Script functionality for normal HTTP methods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1399850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Making the point that Virtual Machines</a:t>
            </a:r>
            <a:r>
              <a:rPr lang="en-US" baseline="0" noProof="0" dirty="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5882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217100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pitchFamily="34" charset="0"/>
                <a:ea typeface="+mn-ea"/>
                <a:cs typeface="+mn-cs"/>
              </a:rPr>
              <a:t>Slide Objectives:</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Transition:</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Speaking Points:</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a:solidFill>
                <a:schemeClr val="tx1"/>
              </a:solidFill>
              <a:effectLst/>
              <a:latin typeface="Segoe UI" pitchFamily="34" charset="0"/>
              <a:ea typeface="+mn-ea"/>
              <a:cs typeface="+mn-cs"/>
            </a:endParaRPr>
          </a:p>
          <a:p>
            <a:r>
              <a:rPr lang="en-US" sz="1200" b="1" kern="1200" dirty="0">
                <a:solidFill>
                  <a:schemeClr val="tx1"/>
                </a:solidFill>
                <a:effectLst/>
                <a:latin typeface="Segoe UI" pitchFamily="34" charset="0"/>
                <a:ea typeface="+mn-ea"/>
                <a:cs typeface="+mn-cs"/>
              </a:rPr>
              <a:t>Notes:</a:t>
            </a: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r>
              <a:rPr lang="en-US" baseline="0"/>
              <a:t>Explain how ASE differ from multi-tenant App Service using App Service Plan.</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1400615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a:t>
            </a:r>
            <a:r>
              <a:rPr lang="en-US" baseline="0" dirty="0"/>
              <a:t> of it as a three way end to end process</a:t>
            </a:r>
          </a:p>
          <a:p>
            <a:endParaRPr lang="en-US" baseline="0" dirty="0"/>
          </a:p>
          <a:p>
            <a:r>
              <a:rPr lang="en-US" baseline="0" dirty="0"/>
              <a:t>Whether </a:t>
            </a:r>
            <a:r>
              <a:rPr lang="en-US" baseline="0" dirty="0" err="1"/>
              <a:t>youre</a:t>
            </a:r>
            <a:r>
              <a:rPr lang="en-US" baseline="0" dirty="0"/>
              <a:t> making a mobile app, web app, server application</a:t>
            </a:r>
          </a:p>
          <a:p>
            <a:endParaRPr lang="en-US" baseline="0" dirty="0"/>
          </a:p>
          <a:p>
            <a:r>
              <a:rPr lang="en-US" baseline="0" dirty="0"/>
              <a:t>Some instances its as easy as adding via right click in VS</a:t>
            </a:r>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2/16/2016 6:20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9392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2/16/2016 6:20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9438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2/16/2016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Objectives:</a:t>
            </a:r>
          </a:p>
          <a:p>
            <a:r>
              <a:rPr lang="en-US" b="0" baseline="0" dirty="0"/>
              <a:t>Reiterate the point that to make your service successful, you are partnering with Azure. You bring the code, and Azure brings resources.</a:t>
            </a:r>
          </a:p>
          <a:p>
            <a:r>
              <a:rPr lang="en-US" b="0" baseline="0" dirty="0"/>
              <a:t>This slide also sets state for the talk by explaining how </a:t>
            </a:r>
            <a:r>
              <a:rPr lang="en-US" b="0" baseline="0" dirty="0" err="1"/>
              <a:t>IaaS</a:t>
            </a:r>
            <a:r>
              <a:rPr lang="en-US" b="0" baseline="0" dirty="0"/>
              <a:t> components fit into the overall picture.</a:t>
            </a:r>
          </a:p>
          <a:p>
            <a:endParaRPr lang="en-US" b="0" baseline="0" dirty="0"/>
          </a:p>
          <a:p>
            <a:r>
              <a:rPr lang="en-US" b="1" baseline="0" dirty="0"/>
              <a:t>Speaker Notes:</a:t>
            </a:r>
          </a:p>
          <a:p>
            <a:pPr marL="228851" indent="-228851">
              <a:buFont typeface="+mj-lt"/>
              <a:buAutoNum type="arabicPeriod"/>
            </a:pPr>
            <a:r>
              <a:rPr lang="en-US" dirty="0"/>
              <a:t>[Continue</a:t>
            </a:r>
            <a:r>
              <a:rPr lang="en-US" baseline="0" dirty="0"/>
              <a:t> with previous slide]</a:t>
            </a:r>
            <a:endParaRPr lang="en-US" dirty="0"/>
          </a:p>
          <a:p>
            <a:pPr marL="228851" indent="-228851">
              <a:buFont typeface="+mj-lt"/>
              <a:buAutoNum type="arabicPeriod"/>
            </a:pPr>
            <a:r>
              <a:rPr lang="en-US" altLang="zh-CN" b="0" baseline="0" dirty="0"/>
              <a:t>T</a:t>
            </a:r>
            <a:r>
              <a:rPr lang="en-US" b="0" baseline="0" dirty="0"/>
              <a:t>o make your service successful, you are partnering with Azure. You bring the code, and Azure brings resources. [Click] </a:t>
            </a:r>
            <a:r>
              <a:rPr lang="en-US" dirty="0"/>
              <a:t>And you keep iterating and making improvements over time. [Click]</a:t>
            </a:r>
          </a:p>
          <a:p>
            <a:pPr marL="228851" indent="-228851">
              <a:buFont typeface="+mj-lt"/>
              <a:buAutoNum type="arabicPeriod"/>
            </a:pPr>
            <a:r>
              <a:rPr lang="en-US" dirty="0"/>
              <a:t>Once this partnership</a:t>
            </a:r>
            <a:r>
              <a:rPr lang="en-US" baseline="0" dirty="0"/>
              <a:t> is going, a lot of good things follow. For instance, you get automated deployment, versioned environments, and eventually continuous deployment. [Click]</a:t>
            </a:r>
          </a:p>
          <a:p>
            <a:pPr marL="228851" indent="-228851">
              <a:buFont typeface="+mj-lt"/>
              <a:buAutoNum type="arabicPeriod"/>
            </a:pPr>
            <a:r>
              <a:rPr lang="en-US" dirty="0"/>
              <a:t>You’ll have shorted cycle time, faster feedback loops, and faster speed to market. [Click]</a:t>
            </a:r>
          </a:p>
          <a:p>
            <a:pPr marL="228851" indent="-228851">
              <a:buFont typeface="+mj-lt"/>
              <a:buAutoNum type="arabicPeriod"/>
            </a:pPr>
            <a:r>
              <a:rPr lang="en-US" dirty="0"/>
              <a:t>This also</a:t>
            </a:r>
            <a:r>
              <a:rPr lang="en-US" baseline="0" dirty="0"/>
              <a:t> frees up your energy to gain additional business insights, to innovate, and to continuously improve your business.</a:t>
            </a:r>
          </a:p>
          <a:p>
            <a:pPr marL="228851" indent="-228851">
              <a:buFont typeface="+mj-lt"/>
              <a:buAutoNum type="arabicPeriod"/>
            </a:pPr>
            <a:r>
              <a:rPr lang="en-US" dirty="0"/>
              <a:t>And as your business is settled</a:t>
            </a:r>
            <a:r>
              <a:rPr lang="en-US" baseline="0" dirty="0"/>
              <a:t> on cloud, you can leverage cloud to improve quality of service (</a:t>
            </a:r>
            <a:r>
              <a:rPr lang="en-US" baseline="0" dirty="0" err="1"/>
              <a:t>QoS</a:t>
            </a:r>
            <a:r>
              <a:rPr lang="en-US" baseline="0" dirty="0"/>
              <a:t>), to reduce total cost of ownership (TCO), and elasticity to allow Azure adapts to your business growth.</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49235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9586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API and Logic in Preview</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238096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189302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a:t>Speaker notes:</a:t>
            </a:r>
          </a:p>
          <a:p>
            <a:endParaRPr lang="en-US" dirty="0"/>
          </a:p>
          <a:p>
            <a:r>
              <a:rPr lang="en-US" dirty="0"/>
              <a:t>Start simple</a:t>
            </a:r>
          </a:p>
          <a:p>
            <a:pPr marL="171450" indent="-171450">
              <a:buFont typeface="Arial" panose="020B0604020202020204" pitchFamily="34" charset="0"/>
              <a:buChar char="•"/>
            </a:pPr>
            <a:r>
              <a:rPr lang="en-US" dirty="0"/>
              <a:t>Emphasize</a:t>
            </a:r>
            <a:r>
              <a:rPr lang="en-US" baseline="0" dirty="0"/>
              <a:t> rapid deployment of Web Apps from choice of </a:t>
            </a:r>
            <a:r>
              <a:rPr lang="en-US" baseline="0" dirty="0" err="1"/>
              <a:t>Asp.Net</a:t>
            </a:r>
            <a:r>
              <a:rPr lang="en-US" baseline="0" dirty="0"/>
              <a:t> starter applications to thousands of pre-built certified, </a:t>
            </a:r>
            <a:r>
              <a:rPr lang="en-US" baseline="0" dirty="0" err="1"/>
              <a:t>opensource</a:t>
            </a:r>
            <a:r>
              <a:rPr lang="en-US" baseline="0" dirty="0"/>
              <a:t>, and community software applications, add-ons, and data analysis platforms pre-configured for Azure.</a:t>
            </a:r>
          </a:p>
          <a:p>
            <a:pPr marL="171450" indent="-171450">
              <a:buFont typeface="Arial" panose="020B0604020202020204" pitchFamily="34" charset="0"/>
              <a:buChar char="•"/>
            </a:pPr>
            <a:r>
              <a:rPr lang="en-US" baseline="0" dirty="0"/>
              <a:t>Explain how Web Apps use automatic load balancing to scale out.</a:t>
            </a:r>
          </a:p>
          <a:p>
            <a:pPr marL="171450" indent="-171450">
              <a:buFont typeface="Arial" panose="020B0604020202020204" pitchFamily="34" charset="0"/>
              <a:buChar char="•"/>
            </a:pPr>
            <a:r>
              <a:rPr lang="en-US" baseline="0" dirty="0"/>
              <a:t>With Web Apps  its easy to scale out automatically with increasing instance count using </a:t>
            </a:r>
            <a:r>
              <a:rPr lang="en-US" baseline="0" dirty="0" err="1"/>
              <a:t>autoscale</a:t>
            </a:r>
            <a:r>
              <a:rPr lang="en-US" baseline="0" dirty="0"/>
              <a:t> features e.g. CPU Load, scheduled</a:t>
            </a:r>
          </a:p>
          <a:p>
            <a:pPr marL="171450" indent="-171450">
              <a:buFont typeface="Arial" panose="020B0604020202020204" pitchFamily="34" charset="0"/>
              <a:buChar char="•"/>
            </a:pPr>
            <a:r>
              <a:rPr lang="en-US" baseline="0" dirty="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a:t>Supports </a:t>
            </a:r>
            <a:r>
              <a:rPr lang="en-US" baseline="0" dirty="0" err="1"/>
              <a:t>cron</a:t>
            </a:r>
            <a:r>
              <a:rPr lang="en-US" baseline="0" dirty="0"/>
              <a:t> jobs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Code smart</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aseline="0" dirty="0"/>
              <a:t>Leverage existing skills to start coding for Web Apps  without expensive retraining:</a:t>
            </a:r>
          </a:p>
          <a:p>
            <a:pPr marL="0" indent="0">
              <a:buFont typeface="Arial" panose="020B0604020202020204" pitchFamily="34" charset="0"/>
              <a:buNone/>
            </a:pPr>
            <a:r>
              <a:rPr lang="en-US" sz="900" kern="1200" dirty="0">
                <a:solidFill>
                  <a:schemeClr val="bg1"/>
                </a:solidFill>
                <a:latin typeface="Segoe UI Light" pitchFamily="34" charset="0"/>
                <a:ea typeface="+mn-ea"/>
                <a:cs typeface="+mn-cs"/>
              </a:rPr>
              <a:t>Languages: .NET, Java, </a:t>
            </a:r>
            <a:r>
              <a:rPr lang="en-US" sz="900" kern="1200" dirty="0" err="1">
                <a:solidFill>
                  <a:schemeClr val="bg1"/>
                </a:solidFill>
                <a:latin typeface="Segoe UI Light" pitchFamily="34" charset="0"/>
                <a:ea typeface="+mn-ea"/>
                <a:cs typeface="+mn-cs"/>
              </a:rPr>
              <a:t>NodeJS</a:t>
            </a:r>
            <a:r>
              <a:rPr lang="en-US" sz="900" kern="1200" dirty="0">
                <a:solidFill>
                  <a:schemeClr val="bg1"/>
                </a:solidFill>
                <a:latin typeface="Segoe UI Light" pitchFamily="34" charset="0"/>
                <a:ea typeface="+mn-ea"/>
                <a:cs typeface="+mn-cs"/>
              </a:rPr>
              <a:t>, PHP, Python</a:t>
            </a:r>
            <a:r>
              <a:rPr lang="en-US" sz="900" kern="1200" baseline="0" dirty="0">
                <a:solidFill>
                  <a:schemeClr val="bg1"/>
                </a:solidFill>
                <a:latin typeface="Segoe UI Light" pitchFamily="34" charset="0"/>
                <a:ea typeface="+mn-ea"/>
                <a:cs typeface="+mn-cs"/>
              </a:rPr>
              <a:t>. Databases: SQL Server, </a:t>
            </a:r>
            <a:r>
              <a:rPr lang="en-US" sz="900" kern="1200" baseline="0" dirty="0" err="1">
                <a:solidFill>
                  <a:schemeClr val="bg1"/>
                </a:solidFill>
                <a:latin typeface="Segoe UI Light" pitchFamily="34" charset="0"/>
                <a:ea typeface="+mn-ea"/>
                <a:cs typeface="+mn-cs"/>
              </a:rPr>
              <a:t>MySql</a:t>
            </a:r>
            <a:r>
              <a:rPr lang="en-US" sz="900" kern="1200" baseline="0" dirty="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a:solidFill>
                  <a:schemeClr val="bg1"/>
                </a:solidFill>
                <a:latin typeface="Segoe UI Light" pitchFamily="34" charset="0"/>
                <a:ea typeface="+mn-ea"/>
                <a:cs typeface="+mn-cs"/>
              </a:rPr>
              <a:t>Git</a:t>
            </a:r>
            <a:r>
              <a:rPr lang="en-US" sz="900" kern="1200" baseline="0" dirty="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baseline="0" dirty="0"/>
          </a:p>
          <a:p>
            <a:pPr marL="0" indent="0">
              <a:buFont typeface="Wingdings" panose="05000000000000000000" pitchFamily="2" charset="2"/>
              <a:buNone/>
            </a:pPr>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46603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4257306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 Id="rId4" Type="http://schemas.openxmlformats.org/officeDocument/2006/relationships/image" Target="../media/image5.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9.xml"/><Relationship Id="rId5" Type="http://schemas.openxmlformats.org/officeDocument/2006/relationships/image" Target="../media/image25.png"/><Relationship Id="rId4" Type="http://schemas.microsoft.com/office/2007/relationships/hdphoto" Target="../media/hdphoto1.wdp"/></Relationships>
</file>

<file path=ppt/slideLayouts/_rels/slideLayout2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11.xml"/><Relationship Id="rId5" Type="http://schemas.openxmlformats.org/officeDocument/2006/relationships/image" Target="../media/image25.png"/><Relationship Id="rId4" Type="http://schemas.microsoft.com/office/2007/relationships/hdphoto" Target="../media/hdphoto1.wdp"/></Relationships>
</file>

<file path=ppt/slideLayouts/_rels/slideLayout2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16-02-2016</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16-02-2016</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2/16/2016</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39257248"/>
      </p:ext>
    </p:extLst>
  </p:cSld>
  <p:clrMapOvr>
    <a:masterClrMapping/>
  </p:clrMapOvr>
  <p:transition>
    <p:fade/>
  </p:transition>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897877976"/>
      </p:ext>
    </p:extLst>
  </p:cSld>
  <p:clrMapOvr>
    <a:masterClrMapping/>
  </p:clrMapOvr>
  <p:transition>
    <p:fade/>
  </p:transition>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918009392"/>
      </p:ext>
    </p:extLst>
  </p:cSld>
  <p:clrMapOvr>
    <a:masterClrMapping/>
  </p:clrMapOvr>
  <p:transition>
    <p:fade/>
  </p:transition>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82072032"/>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05165415"/>
      </p:ext>
    </p:extLst>
  </p:cSld>
  <p:clrMapOvr>
    <a:masterClrMapping/>
  </p:clrMapOvr>
  <p:transition>
    <p:fade/>
  </p:transition>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210442154"/>
      </p:ext>
    </p:extLst>
  </p:cSld>
  <p:clrMapOvr>
    <a:masterClrMapping/>
  </p:clrMapOvr>
  <p:transition>
    <p:fade/>
  </p:transition>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169015330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284396251"/>
      </p:ext>
    </p:extLst>
  </p:cSld>
  <p:clrMapOvr>
    <a:masterClrMapping/>
  </p:clrMapOvr>
  <p:transition>
    <p:fade/>
  </p:transition>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66784508"/>
      </p:ext>
    </p:extLst>
  </p:cSld>
  <p:clrMapOvr>
    <a:masterClrMapping/>
  </p:clrMapOvr>
  <p:transition>
    <p:fade/>
  </p:transition>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40369940"/>
      </p:ext>
    </p:extLst>
  </p:cSld>
  <p:clrMapOvr>
    <a:masterClrMapping/>
  </p:clrMapOvr>
  <p:transition>
    <p:fade/>
  </p:transition>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1385913821"/>
      </p:ext>
    </p:extLst>
  </p:cSld>
  <p:clrMapOvr>
    <a:masterClrMapping/>
  </p:clrMapOvr>
  <p:transition>
    <p:fade/>
  </p:transition>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267723408"/>
      </p:ext>
    </p:extLst>
  </p:cSld>
  <p:clrMapOvr>
    <a:masterClrMapping/>
  </p:clrMapOvr>
  <p:transition>
    <p:fade/>
  </p:transition>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381735343"/>
      </p:ext>
    </p:extLst>
  </p:cSld>
  <p:clrMapOvr>
    <a:masterClrMapping/>
  </p:clrMapOvr>
  <p:transition>
    <p:fade/>
  </p:transition>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4692147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7122009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982530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97810218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1768364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3091119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5" name="Subhead"/>
          <p:cNvSpPr>
            <a:spLocks noGrp="1"/>
          </p:cNvSpPr>
          <p:nvPr>
            <p:ph type="body" sz="quarter" idx="11" hasCustomPrompt="1"/>
          </p:nvPr>
        </p:nvSpPr>
        <p:spPr>
          <a:xfrm>
            <a:off x="274391" y="1415482"/>
            <a:ext cx="9875655" cy="704850"/>
          </a:xfrm>
          <a:prstGeom prst="rect">
            <a:avLst/>
          </a:prstGeom>
        </p:spPr>
        <p:txBody>
          <a:bodyPr/>
          <a:lstStyle>
            <a:lvl1pPr marL="0" indent="0">
              <a:buNone/>
              <a:defRPr sz="3600">
                <a:solidFill>
                  <a:schemeClr val="tx2"/>
                </a:solidFill>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625714267"/>
      </p:ext>
    </p:extLst>
  </p:cSld>
  <p:clrMapOvr>
    <a:masterClrMapping/>
  </p:clrMapOvr>
  <p:transition>
    <p:fade/>
  </p:transition>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265045875"/>
      </p:ext>
    </p:extLst>
  </p:cSld>
  <p:clrMapOvr>
    <a:masterClrMapping/>
  </p:clrMapOvr>
  <p:transition>
    <p:fade/>
  </p:transition>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226575172"/>
      </p:ext>
    </p:extLst>
  </p:cSld>
  <p:clrMapOvr>
    <a:masterClrMapping/>
  </p:clrMapOvr>
  <p:transition>
    <p:fade/>
  </p:transition>
  <p:hf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245095"/>
      </p:ext>
    </p:extLst>
  </p:cSld>
  <p:clrMapOvr>
    <a:masterClrMapping/>
  </p:clrMapOvr>
  <p:transition>
    <p:fade/>
  </p:transition>
  <p:hf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452999013"/>
      </p:ext>
    </p:extLst>
  </p:cSld>
  <p:clrMapOvr>
    <a:masterClrMapping/>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389951820"/>
      </p:ext>
    </p:extLst>
  </p:cSld>
  <p:clrMapOvr>
    <a:masterClrMapping/>
  </p:clrMapOvr>
  <p:transition>
    <p:fade/>
  </p:transition>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2242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71615600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55399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307096495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121587342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39916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userDrawn="1"/>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74898452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4117274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99708456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4479459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71857222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6196518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8135518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4049477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7897009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7210337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223687481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07140212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8584576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437034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03896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94229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2435320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9561760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392302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userDrawn="1"/>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563201693"/>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74113448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788131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251079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1474173182"/>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696953843"/>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45197224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316673156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19637748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238773295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1" y="233152"/>
            <a:ext cx="9310688"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231813156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337153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194376395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6" name="Presenter"/>
          <p:cNvSpPr txBox="1">
            <a:spLocks/>
          </p:cNvSpPr>
          <p:nvPr/>
        </p:nvSpPr>
        <p:spPr>
          <a:xfrm>
            <a:off x="6342214" y="5233035"/>
            <a:ext cx="5669955"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283" rtl="0" eaLnBrk="1" fontAlgn="auto" latinLnBrk="0" hangingPunct="1">
              <a:lnSpc>
                <a:spcPts val="2999"/>
              </a:lnSpc>
              <a:spcBef>
                <a:spcPts val="0"/>
              </a:spcBef>
              <a:spcAft>
                <a:spcPts val="1199"/>
              </a:spcAft>
              <a:buClrTx/>
              <a:buSzTx/>
              <a:buFontTx/>
              <a:buNone/>
              <a:tabLst/>
              <a:defRPr/>
            </a:pPr>
            <a:r>
              <a:rPr kumimoji="0" lang="en-US" sz="2199" b="0" i="0" u="none" strike="noStrike" kern="1200" cap="none" spc="-102"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6364081" y="4263386"/>
            <a:ext cx="5827921"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230316031"/>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10" name="Title"/>
          <p:cNvSpPr>
            <a:spLocks noGrp="1"/>
          </p:cNvSpPr>
          <p:nvPr>
            <p:ph type="title" hasCustomPrompt="1"/>
          </p:nvPr>
        </p:nvSpPr>
        <p:spPr>
          <a:xfrm>
            <a:off x="6364081" y="4263386"/>
            <a:ext cx="5827921"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749310053"/>
      </p:ext>
    </p:extLst>
  </p:cSld>
  <p:clrMapOvr>
    <a:masterClrMapping/>
  </p:clrMapOvr>
  <p:transition>
    <p:fade/>
  </p:transition>
  <p:hf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9" name="Title"/>
          <p:cNvSpPr>
            <a:spLocks noGrp="1"/>
          </p:cNvSpPr>
          <p:nvPr>
            <p:ph type="title" hasCustomPrompt="1"/>
          </p:nvPr>
        </p:nvSpPr>
        <p:spPr>
          <a:xfrm>
            <a:off x="0" y="2194770"/>
            <a:ext cx="12192001"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415856784"/>
      </p:ext>
    </p:extLst>
  </p:cSld>
  <p:clrMapOvr>
    <a:masterClrMapping/>
  </p:clrMapOvr>
  <p:transition>
    <p:fade/>
  </p:transition>
  <p:hf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3"/>
            <a:ext cx="10722224"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Tree>
    <p:extLst>
      <p:ext uri="{BB962C8B-B14F-4D97-AF65-F5344CB8AC3E}">
        <p14:creationId xmlns:p14="http://schemas.microsoft.com/office/powerpoint/2010/main" val="698807064"/>
      </p:ext>
    </p:extLst>
  </p:cSld>
  <p:clrMapOvr>
    <a:masterClrMapping/>
  </p:clrMapOvr>
  <p:transition>
    <p:fade/>
  </p:transition>
  <p:hf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Tree>
    <p:extLst>
      <p:ext uri="{BB962C8B-B14F-4D97-AF65-F5344CB8AC3E}">
        <p14:creationId xmlns:p14="http://schemas.microsoft.com/office/powerpoint/2010/main" val="2589995607"/>
      </p:ext>
    </p:extLst>
  </p:cSld>
  <p:clrMapOvr>
    <a:masterClrMapping/>
  </p:clrMapOvr>
  <p:transition>
    <p:fade/>
  </p:transition>
  <p:hf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Tree>
    <p:extLst>
      <p:ext uri="{BB962C8B-B14F-4D97-AF65-F5344CB8AC3E}">
        <p14:creationId xmlns:p14="http://schemas.microsoft.com/office/powerpoint/2010/main" val="1319380375"/>
      </p:ext>
    </p:extLst>
  </p:cSld>
  <p:clrMapOvr>
    <a:masterClrMapping/>
  </p:clrMapOvr>
  <p:transition>
    <p:fade/>
  </p:transition>
  <p:hf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5"/>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7803182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985630139"/>
      </p:ext>
    </p:extLst>
  </p:cSld>
  <p:clrMapOvr>
    <a:masterClrMapping/>
  </p:clrMapOvr>
  <p:transition>
    <p:fade/>
  </p:transition>
  <p:hf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3796663621"/>
      </p:ext>
    </p:extLst>
  </p:cSld>
  <p:clrMapOvr>
    <a:masterClrMapping/>
  </p:clrMapOvr>
  <p:transition>
    <p:fade/>
  </p:transition>
  <p:hf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2103434718"/>
      </p:ext>
    </p:extLst>
  </p:cSld>
  <p:clrMapOvr>
    <a:masterClrMapping/>
  </p:clrMapOvr>
  <p:transition>
    <p:fade/>
  </p:transition>
  <p:hf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2"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5"/>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12" name="Body"/>
          <p:cNvSpPr>
            <a:spLocks noGrp="1"/>
          </p:cNvSpPr>
          <p:nvPr>
            <p:ph type="body" sz="quarter" idx="11"/>
          </p:nvPr>
        </p:nvSpPr>
        <p:spPr>
          <a:xfrm>
            <a:off x="373985" y="4824406"/>
            <a:ext cx="6750030"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3"/>
            <a:ext cx="6748632"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3"/>
            <a:ext cx="9976363"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478251510"/>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2"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5"/>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14" name="Subhead"/>
          <p:cNvSpPr>
            <a:spLocks noGrp="1"/>
          </p:cNvSpPr>
          <p:nvPr>
            <p:ph type="body" sz="quarter" idx="12" hasCustomPrompt="1"/>
          </p:nvPr>
        </p:nvSpPr>
        <p:spPr>
          <a:xfrm>
            <a:off x="374748" y="3873503"/>
            <a:ext cx="6748632"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3"/>
            <a:ext cx="9976363" cy="917575"/>
          </a:xfrm>
          <a:prstGeom prst="rect">
            <a:avLst/>
          </a:prstGeom>
        </p:spPr>
        <p:txBody>
          <a:bodyPr/>
          <a:lstStyle/>
          <a:p>
            <a:r>
              <a:rPr lang="en-US" sz="4799">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spTree>
    <p:extLst>
      <p:ext uri="{BB962C8B-B14F-4D97-AF65-F5344CB8AC3E}">
        <p14:creationId xmlns:p14="http://schemas.microsoft.com/office/powerpoint/2010/main" val="1824046183"/>
      </p:ext>
    </p:extLst>
  </p:cSld>
  <p:clrMapOvr>
    <a:masterClrMapping/>
  </p:clrMapOvr>
  <p:transition>
    <p:fade/>
  </p:transition>
  <p:hf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2"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5"/>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spTree>
    <p:extLst>
      <p:ext uri="{BB962C8B-B14F-4D97-AF65-F5344CB8AC3E}">
        <p14:creationId xmlns:p14="http://schemas.microsoft.com/office/powerpoint/2010/main" val="987064395"/>
      </p:ext>
    </p:extLst>
  </p:cSld>
  <p:clrMapOvr>
    <a:masterClrMapping/>
  </p:clrMapOvr>
  <p:transition>
    <p:fade/>
  </p:transition>
  <p:hf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3" y="930353"/>
            <a:ext cx="9976363"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49099651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3" y="930353"/>
            <a:ext cx="9976363"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291593027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3" y="5576549"/>
            <a:ext cx="8069064" cy="917575"/>
          </a:xfrm>
          <a:prstGeom prst="rect">
            <a:avLst/>
          </a:prstGeom>
        </p:spPr>
        <p:txBody>
          <a:bodyPr/>
          <a:lstStyle>
            <a:lvl1pPr>
              <a:defRPr>
                <a:solidFill>
                  <a:schemeClr val="bg1"/>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29954307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309923014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3"/>
            <a:ext cx="2848714"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9"/>
            <a:ext cx="8625516"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346798665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3"/>
            <a:ext cx="2848714" cy="917575"/>
          </a:xfrm>
          <a:prstGeom prst="rect">
            <a:avLst/>
          </a:prstGeom>
        </p:spPr>
        <p:txBody>
          <a:bodyPr/>
          <a:lstStyle>
            <a:lvl1pPr>
              <a:defRPr>
                <a:solidFill>
                  <a:schemeClr val="tx2"/>
                </a:solidFill>
              </a:defRPr>
            </a:lvl1pPr>
          </a:lstStyle>
          <a:p>
            <a:r>
              <a:rPr lang="en-US" sz="4799">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247902467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2" y="2317689"/>
            <a:ext cx="11614318"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3906" rtl="0" eaLnBrk="1" fontAlgn="auto" latinLnBrk="0" hangingPunct="1">
              <a:lnSpc>
                <a:spcPct val="90000"/>
              </a:lnSpc>
              <a:spcBef>
                <a:spcPct val="0"/>
              </a:spcBef>
              <a:spcAft>
                <a:spcPts val="0"/>
              </a:spcAft>
              <a:buClrTx/>
              <a:buSzTx/>
              <a:buFontTx/>
              <a:buNone/>
              <a:tabLst/>
              <a:defRPr/>
            </a:pPr>
            <a:r>
              <a:rPr kumimoji="0" lang="en-US" sz="3999" b="0" i="0" u="none" strike="noStrike" kern="1200" cap="none" spc="-100" normalizeH="0" baseline="0" noProof="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1152270543"/>
      </p:ext>
    </p:extLst>
  </p:cSld>
  <p:clrMapOvr>
    <a:masterClrMapping/>
  </p:clrMapOvr>
  <p:transition>
    <p:fade/>
  </p:transition>
  <p:hf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198">
                <a:solidFill>
                  <a:schemeClr val="tx1"/>
                </a:solidFill>
              </a:defRPr>
            </a:lvl1pPr>
          </a:lstStyle>
          <a:p>
            <a:r>
              <a:rPr lang="en-US" dirty="0"/>
              <a:t>Headline</a:t>
            </a:r>
          </a:p>
        </p:txBody>
      </p:sp>
    </p:spTree>
    <p:extLst>
      <p:ext uri="{BB962C8B-B14F-4D97-AF65-F5344CB8AC3E}">
        <p14:creationId xmlns:p14="http://schemas.microsoft.com/office/powerpoint/2010/main" val="3129869479"/>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3928125008"/>
      </p:ext>
    </p:extLst>
  </p:cSld>
  <p:clrMapOvr>
    <a:masterClrMapping/>
  </p:clrMapOvr>
  <p:transition>
    <p:fade/>
  </p:transition>
  <p:hf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6"/>
            <a:ext cx="8772126"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1" y="1828800"/>
            <a:ext cx="8743227"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5268781"/>
      </p:ext>
    </p:extLst>
  </p:cSld>
  <p:clrMapOvr>
    <a:masterClrMapping/>
  </p:clrMapOvr>
  <p:transition>
    <p:fade/>
  </p:transition>
  <p:hf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6"/>
            <a:ext cx="8772126" cy="917575"/>
          </a:xfrm>
          <a:prstGeom prst="rect">
            <a:avLst/>
          </a:prstGeom>
        </p:spPr>
        <p:txBody>
          <a:bodyPr/>
          <a:lstStyle/>
          <a:p>
            <a:r>
              <a:rPr lang="en-US" sz="5398">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41037509"/>
      </p:ext>
    </p:extLst>
  </p:cSld>
  <p:clrMapOvr>
    <a:masterClrMapping/>
  </p:clrMapOvr>
  <p:transition>
    <p:fade/>
  </p:transition>
  <p:hf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6"/>
            <a:ext cx="10086517" cy="917575"/>
          </a:xfrm>
          <a:prstGeom prst="rect">
            <a:avLst/>
          </a:prstGeom>
        </p:spPr>
        <p:txBody>
          <a:bodyPr/>
          <a:lstStyle>
            <a:lvl1pPr algn="ctr">
              <a:defRPr sz="5998">
                <a:solidFill>
                  <a:srgbClr val="92D050"/>
                </a:solidFill>
              </a:defRPr>
            </a:lvl1pPr>
          </a:lstStyle>
          <a:p>
            <a:r>
              <a:rPr lang="en-US" sz="5398"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spTree>
    <p:extLst>
      <p:ext uri="{BB962C8B-B14F-4D97-AF65-F5344CB8AC3E}">
        <p14:creationId xmlns:p14="http://schemas.microsoft.com/office/powerpoint/2010/main" val="1016693133"/>
      </p:ext>
    </p:extLst>
  </p:cSld>
  <p:clrMapOvr>
    <a:masterClrMapping/>
  </p:clrMapOvr>
  <p:transition>
    <p:fade/>
  </p:transition>
  <p:hf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45781908"/>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323025667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54009406"/>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165932571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algn="l" defTabSz="93227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1" y="233152"/>
            <a:ext cx="9310688"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88524730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300713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6" y="6061767"/>
            <a:ext cx="1522403"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201834793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9"/>
            <a:ext cx="12188887" cy="2551127"/>
          </a:xfrm>
          <a:prstGeom prst="rect">
            <a:avLst/>
          </a:prstGeom>
          <a:solidFill>
            <a:srgbClr val="4DA0E2"/>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6"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8"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4" y="6061767"/>
            <a:ext cx="1522403" cy="326167"/>
          </a:xfrm>
          <a:prstGeom prst="rect">
            <a:avLst/>
          </a:prstGeom>
        </p:spPr>
      </p:pic>
      <p:sp>
        <p:nvSpPr>
          <p:cNvPr id="8" name="Rectangle 6"/>
          <p:cNvSpPr>
            <a:spLocks noChangeArrowheads="1"/>
          </p:cNvSpPr>
          <p:nvPr userDrawn="1"/>
        </p:nvSpPr>
        <p:spPr bwMode="auto">
          <a:xfrm>
            <a:off x="3113"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40" y="291069"/>
            <a:ext cx="3585699" cy="452654"/>
          </a:xfrm>
        </p:spPr>
        <p:txBody>
          <a:bodyPr/>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Yammer hashtag</a:t>
            </a:r>
          </a:p>
        </p:txBody>
      </p:sp>
    </p:spTree>
    <p:extLst>
      <p:ext uri="{BB962C8B-B14F-4D97-AF65-F5344CB8AC3E}">
        <p14:creationId xmlns:p14="http://schemas.microsoft.com/office/powerpoint/2010/main" val="25317712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4" y="6061767"/>
            <a:ext cx="1522403" cy="326167"/>
          </a:xfrm>
          <a:prstGeom prst="rect">
            <a:avLst/>
          </a:prstGeom>
        </p:spPr>
      </p:pic>
      <p:sp>
        <p:nvSpPr>
          <p:cNvPr id="8" name="Rectangle 6"/>
          <p:cNvSpPr>
            <a:spLocks noChangeArrowheads="1"/>
          </p:cNvSpPr>
          <p:nvPr userDrawn="1"/>
        </p:nvSpPr>
        <p:spPr bwMode="auto">
          <a:xfrm>
            <a:off x="3113"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40" y="291069"/>
            <a:ext cx="3585699" cy="452654"/>
          </a:xfrm>
        </p:spPr>
        <p:txBody>
          <a:bodyPr/>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Yammer hashtag</a:t>
            </a:r>
          </a:p>
        </p:txBody>
      </p:sp>
    </p:spTree>
    <p:extLst>
      <p:ext uri="{BB962C8B-B14F-4D97-AF65-F5344CB8AC3E}">
        <p14:creationId xmlns:p14="http://schemas.microsoft.com/office/powerpoint/2010/main" val="172973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937270805"/>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2"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7"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7617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7"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16" y="3015597"/>
            <a:ext cx="12192434" cy="3227867"/>
          </a:xfrm>
          <a:prstGeom prst="rect">
            <a:avLst/>
          </a:prstGeom>
        </p:spPr>
      </p:pic>
    </p:spTree>
    <p:extLst>
      <p:ext uri="{BB962C8B-B14F-4D97-AF65-F5344CB8AC3E}">
        <p14:creationId xmlns:p14="http://schemas.microsoft.com/office/powerpoint/2010/main" val="281073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5"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53909696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7110228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7569317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7"/>
            <a:ext cx="11655840"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9509297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2"/>
            </a:lvl3pPr>
            <a:lvl4pPr>
              <a:defRPr sz="1960"/>
            </a:lvl4pPr>
            <a:lvl5pPr>
              <a:defRPr sz="196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273240313"/>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54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00054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2666372"/>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6912"/>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066912"/>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844560757"/>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914936752"/>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2" y="1187622"/>
            <a:ext cx="11655840" cy="899665"/>
          </a:xfrm>
        </p:spPr>
        <p:txBody>
          <a:bodyPr/>
          <a:lstStyle>
            <a:lvl1pPr>
              <a:defRPr sz="7057" baseline="0"/>
            </a:lvl1pPr>
          </a:lstStyle>
          <a:p>
            <a:r>
              <a:rPr lang="en-US"/>
              <a:t>Click to edit Master title style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87769150"/>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8" cy="1793104"/>
          </a:xfrm>
        </p:spPr>
        <p:txBody>
          <a:bodyPr/>
          <a:lstStyle>
            <a:lvl1pPr>
              <a:defRPr sz="5881" baseline="0"/>
            </a:lvl1pPr>
          </a:lstStyle>
          <a:p>
            <a:r>
              <a:rPr lang="en-US"/>
              <a:t>Click to edit Master title style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669261497"/>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8" cy="1793104"/>
          </a:xfrm>
        </p:spPr>
        <p:txBody>
          <a:bodyPr/>
          <a:lstStyle>
            <a:lvl1pPr>
              <a:defRPr sz="5881" baseline="0"/>
            </a:lvl1pPr>
          </a:lstStyle>
          <a:p>
            <a:r>
              <a:rPr lang="en-US"/>
              <a:t>Click to edit Master title style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27668415"/>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0"/>
            <a:ext cx="9860672" cy="899665"/>
          </a:xfrm>
        </p:spPr>
        <p:txBody>
          <a:bodyPr/>
          <a:lstStyle>
            <a:lvl1pPr marL="228719" indent="-228719">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091072874"/>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2084174"/>
            <a:ext cx="9860672" cy="899665"/>
          </a:xfrm>
        </p:spPr>
        <p:txBody>
          <a:bodyPr/>
          <a:lstStyle>
            <a:lvl1pPr marL="276952" indent="-276952">
              <a:tabLst>
                <a:tab pos="276952"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8485605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Edit Master text styles</a:t>
            </a:r>
          </a:p>
        </p:txBody>
      </p:sp>
      <p:sp>
        <p:nvSpPr>
          <p:cNvPr id="4" name="Title 1"/>
          <p:cNvSpPr>
            <a:spLocks noGrp="1"/>
          </p:cNvSpPr>
          <p:nvPr>
            <p:ph type="title"/>
          </p:nvPr>
        </p:nvSpPr>
        <p:spPr>
          <a:xfrm>
            <a:off x="277022" y="1187622"/>
            <a:ext cx="11655840" cy="899665"/>
          </a:xfrm>
        </p:spPr>
        <p:txBody>
          <a:bodyPr/>
          <a:lstStyle>
            <a:lvl1pPr>
              <a:defRPr sz="7057"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0760954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21172729"/>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1" y="1"/>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31213068"/>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06998700"/>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94143566"/>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90367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60020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222"/>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84812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794710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userDrawn="1"/>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922884446"/>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4834166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943099860"/>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672259054"/>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09968694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26692884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114832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39740233"/>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19805702"/>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62777678"/>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a:solidFill>
                  <a:schemeClr val="bg1"/>
                </a:solidFill>
              </a:rPr>
              <a:t>Headline</a:t>
            </a:r>
          </a:p>
        </p:txBody>
      </p:sp>
    </p:spTree>
    <p:extLst>
      <p:ext uri="{BB962C8B-B14F-4D97-AF65-F5344CB8AC3E}">
        <p14:creationId xmlns:p14="http://schemas.microsoft.com/office/powerpoint/2010/main" val="2288779906"/>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76476938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51472881"/>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55005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598820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84734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176282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852098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790810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userDrawn="1"/>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411302637"/>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711074922"/>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06648579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7356580"/>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1838556065"/>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751447885"/>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478711848"/>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1560797030"/>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096920331"/>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2627122723"/>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1" y="233152"/>
            <a:ext cx="9310688"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2954475661"/>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27169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11655840"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2018835"/>
          </a:xfrm>
          <a:prstGeom prst="rect">
            <a:avLst/>
          </a:prstGeo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838634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6" y="6061767"/>
            <a:ext cx="1522403"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178937035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9"/>
            <a:ext cx="12188887" cy="2551127"/>
          </a:xfrm>
          <a:prstGeom prst="rect">
            <a:avLst/>
          </a:prstGeom>
          <a:solidFill>
            <a:srgbClr val="4DA0E2"/>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6"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8"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4" y="6061767"/>
            <a:ext cx="1522403" cy="326167"/>
          </a:xfrm>
          <a:prstGeom prst="rect">
            <a:avLst/>
          </a:prstGeom>
        </p:spPr>
      </p:pic>
      <p:sp>
        <p:nvSpPr>
          <p:cNvPr id="8" name="Rectangle 6"/>
          <p:cNvSpPr>
            <a:spLocks noChangeArrowheads="1"/>
          </p:cNvSpPr>
          <p:nvPr userDrawn="1"/>
        </p:nvSpPr>
        <p:spPr bwMode="auto">
          <a:xfrm>
            <a:off x="3113"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40" y="291069"/>
            <a:ext cx="3585699" cy="452654"/>
          </a:xfrm>
        </p:spPr>
        <p:txBody>
          <a:bodyPr/>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Yammer hashtag</a:t>
            </a:r>
          </a:p>
        </p:txBody>
      </p:sp>
    </p:spTree>
    <p:extLst>
      <p:ext uri="{BB962C8B-B14F-4D97-AF65-F5344CB8AC3E}">
        <p14:creationId xmlns:p14="http://schemas.microsoft.com/office/powerpoint/2010/main" val="32323886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4" y="6061767"/>
            <a:ext cx="1522403" cy="326167"/>
          </a:xfrm>
          <a:prstGeom prst="rect">
            <a:avLst/>
          </a:prstGeom>
        </p:spPr>
      </p:pic>
      <p:sp>
        <p:nvSpPr>
          <p:cNvPr id="8" name="Rectangle 6"/>
          <p:cNvSpPr>
            <a:spLocks noChangeArrowheads="1"/>
          </p:cNvSpPr>
          <p:nvPr userDrawn="1"/>
        </p:nvSpPr>
        <p:spPr bwMode="auto">
          <a:xfrm>
            <a:off x="3113"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40" y="291069"/>
            <a:ext cx="3585699" cy="452654"/>
          </a:xfrm>
        </p:spPr>
        <p:txBody>
          <a:bodyPr/>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Yammer hashtag</a:t>
            </a:r>
          </a:p>
        </p:txBody>
      </p:sp>
    </p:spTree>
    <p:extLst>
      <p:ext uri="{BB962C8B-B14F-4D97-AF65-F5344CB8AC3E}">
        <p14:creationId xmlns:p14="http://schemas.microsoft.com/office/powerpoint/2010/main" val="429491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37559907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2"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7"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2321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7"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16" y="3015597"/>
            <a:ext cx="12192434" cy="3227867"/>
          </a:xfrm>
          <a:prstGeom prst="rect">
            <a:avLst/>
          </a:prstGeom>
        </p:spPr>
      </p:pic>
    </p:spTree>
    <p:extLst>
      <p:ext uri="{BB962C8B-B14F-4D97-AF65-F5344CB8AC3E}">
        <p14:creationId xmlns:p14="http://schemas.microsoft.com/office/powerpoint/2010/main" val="2559103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5"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75380955"/>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7770267"/>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0043860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7"/>
            <a:ext cx="11655840"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25743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2"/>
            </a:lvl3pPr>
            <a:lvl4pPr>
              <a:defRPr sz="1960"/>
            </a:lvl4pPr>
            <a:lvl5pPr>
              <a:defRPr sz="196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37169833"/>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54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00054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64644171"/>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6912"/>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066912"/>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210110709"/>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540286412"/>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2" y="1187622"/>
            <a:ext cx="11655840" cy="899665"/>
          </a:xfrm>
        </p:spPr>
        <p:txBody>
          <a:bodyPr/>
          <a:lstStyle>
            <a:lvl1pPr>
              <a:defRPr sz="7057" baseline="0"/>
            </a:lvl1pPr>
          </a:lstStyle>
          <a:p>
            <a:r>
              <a:rPr lang="en-US"/>
              <a:t>Click to edit Master title style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06037710"/>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8" cy="1793104"/>
          </a:xfrm>
        </p:spPr>
        <p:txBody>
          <a:bodyPr/>
          <a:lstStyle>
            <a:lvl1pPr>
              <a:defRPr sz="5881" baseline="0"/>
            </a:lvl1pPr>
          </a:lstStyle>
          <a:p>
            <a:r>
              <a:rPr lang="en-US"/>
              <a:t>Click to edit Master title style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396668613"/>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8" cy="1793104"/>
          </a:xfrm>
        </p:spPr>
        <p:txBody>
          <a:bodyPr/>
          <a:lstStyle>
            <a:lvl1pPr>
              <a:defRPr sz="5881" baseline="0"/>
            </a:lvl1pPr>
          </a:lstStyle>
          <a:p>
            <a:r>
              <a:rPr lang="en-US"/>
              <a:t>Click to edit Master title style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119631221"/>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0"/>
            <a:ext cx="9860672" cy="899665"/>
          </a:xfrm>
        </p:spPr>
        <p:txBody>
          <a:bodyPr/>
          <a:lstStyle>
            <a:lvl1pPr marL="228719" indent="-228719">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3510806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2084174"/>
            <a:ext cx="9860672" cy="899665"/>
          </a:xfrm>
        </p:spPr>
        <p:txBody>
          <a:bodyPr/>
          <a:lstStyle>
            <a:lvl1pPr marL="276952" indent="-276952">
              <a:tabLst>
                <a:tab pos="276952"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863484613"/>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Edit Master text styles</a:t>
            </a:r>
          </a:p>
        </p:txBody>
      </p:sp>
      <p:sp>
        <p:nvSpPr>
          <p:cNvPr id="4" name="Title 1"/>
          <p:cNvSpPr>
            <a:spLocks noGrp="1"/>
          </p:cNvSpPr>
          <p:nvPr>
            <p:ph type="title"/>
          </p:nvPr>
        </p:nvSpPr>
        <p:spPr>
          <a:xfrm>
            <a:off x="277022" y="1187622"/>
            <a:ext cx="11655840" cy="899665"/>
          </a:xfrm>
        </p:spPr>
        <p:txBody>
          <a:bodyPr/>
          <a:lstStyle>
            <a:lvl1pPr>
              <a:defRPr sz="7057"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2863553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82443511"/>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1" y="1"/>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4267600"/>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26357451"/>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44229242"/>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720997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7383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222"/>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2700824"/>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187587"/>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195106"/>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81383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4415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2/16/2016</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slideLayout" Target="../slideLayouts/slideLayout260.xml"/><Relationship Id="rId18" Type="http://schemas.openxmlformats.org/officeDocument/2006/relationships/slideLayout" Target="../slideLayouts/slideLayout265.xml"/><Relationship Id="rId26" Type="http://schemas.openxmlformats.org/officeDocument/2006/relationships/slideLayout" Target="../slideLayouts/slideLayout273.xml"/><Relationship Id="rId3" Type="http://schemas.openxmlformats.org/officeDocument/2006/relationships/slideLayout" Target="../slideLayouts/slideLayout250.xml"/><Relationship Id="rId21" Type="http://schemas.openxmlformats.org/officeDocument/2006/relationships/slideLayout" Target="../slideLayouts/slideLayout268.xml"/><Relationship Id="rId34" Type="http://schemas.openxmlformats.org/officeDocument/2006/relationships/image" Target="../media/image1.png"/><Relationship Id="rId7" Type="http://schemas.openxmlformats.org/officeDocument/2006/relationships/slideLayout" Target="../slideLayouts/slideLayout254.xml"/><Relationship Id="rId12" Type="http://schemas.openxmlformats.org/officeDocument/2006/relationships/slideLayout" Target="../slideLayouts/slideLayout259.xml"/><Relationship Id="rId17" Type="http://schemas.openxmlformats.org/officeDocument/2006/relationships/slideLayout" Target="../slideLayouts/slideLayout264.xml"/><Relationship Id="rId25" Type="http://schemas.openxmlformats.org/officeDocument/2006/relationships/slideLayout" Target="../slideLayouts/slideLayout272.xml"/><Relationship Id="rId33" Type="http://schemas.openxmlformats.org/officeDocument/2006/relationships/theme" Target="../theme/theme10.xml"/><Relationship Id="rId2" Type="http://schemas.openxmlformats.org/officeDocument/2006/relationships/slideLayout" Target="../slideLayouts/slideLayout249.xml"/><Relationship Id="rId16" Type="http://schemas.openxmlformats.org/officeDocument/2006/relationships/slideLayout" Target="../slideLayouts/slideLayout263.xml"/><Relationship Id="rId20" Type="http://schemas.openxmlformats.org/officeDocument/2006/relationships/slideLayout" Target="../slideLayouts/slideLayout267.xml"/><Relationship Id="rId29" Type="http://schemas.openxmlformats.org/officeDocument/2006/relationships/slideLayout" Target="../slideLayouts/slideLayout276.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24" Type="http://schemas.openxmlformats.org/officeDocument/2006/relationships/slideLayout" Target="../slideLayouts/slideLayout271.xml"/><Relationship Id="rId32" Type="http://schemas.openxmlformats.org/officeDocument/2006/relationships/slideLayout" Target="../slideLayouts/slideLayout279.xml"/><Relationship Id="rId5" Type="http://schemas.openxmlformats.org/officeDocument/2006/relationships/slideLayout" Target="../slideLayouts/slideLayout252.xml"/><Relationship Id="rId15" Type="http://schemas.openxmlformats.org/officeDocument/2006/relationships/slideLayout" Target="../slideLayouts/slideLayout262.xml"/><Relationship Id="rId23" Type="http://schemas.openxmlformats.org/officeDocument/2006/relationships/slideLayout" Target="../slideLayouts/slideLayout270.xml"/><Relationship Id="rId28" Type="http://schemas.openxmlformats.org/officeDocument/2006/relationships/slideLayout" Target="../slideLayouts/slideLayout275.xml"/><Relationship Id="rId10" Type="http://schemas.openxmlformats.org/officeDocument/2006/relationships/slideLayout" Target="../slideLayouts/slideLayout257.xml"/><Relationship Id="rId19" Type="http://schemas.openxmlformats.org/officeDocument/2006/relationships/slideLayout" Target="../slideLayouts/slideLayout266.xml"/><Relationship Id="rId31" Type="http://schemas.openxmlformats.org/officeDocument/2006/relationships/slideLayout" Target="../slideLayouts/slideLayout278.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slideLayout" Target="../slideLayouts/slideLayout261.xml"/><Relationship Id="rId22" Type="http://schemas.openxmlformats.org/officeDocument/2006/relationships/slideLayout" Target="../slideLayouts/slideLayout269.xml"/><Relationship Id="rId27" Type="http://schemas.openxmlformats.org/officeDocument/2006/relationships/slideLayout" Target="../slideLayouts/slideLayout274.xml"/><Relationship Id="rId30" Type="http://schemas.openxmlformats.org/officeDocument/2006/relationships/slideLayout" Target="../slideLayouts/slideLayout277.xml"/><Relationship Id="rId35" Type="http://schemas.openxmlformats.org/officeDocument/2006/relationships/image" Target="../media/image2.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26" Type="http://schemas.openxmlformats.org/officeDocument/2006/relationships/slideLayout" Target="../slideLayouts/slideLayout305.xml"/><Relationship Id="rId3" Type="http://schemas.openxmlformats.org/officeDocument/2006/relationships/slideLayout" Target="../slideLayouts/slideLayout282.xml"/><Relationship Id="rId21" Type="http://schemas.openxmlformats.org/officeDocument/2006/relationships/slideLayout" Target="../slideLayouts/slideLayout300.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5" Type="http://schemas.openxmlformats.org/officeDocument/2006/relationships/slideLayout" Target="../slideLayouts/slideLayout304.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0" Type="http://schemas.openxmlformats.org/officeDocument/2006/relationships/slideLayout" Target="../slideLayouts/slideLayout299.xml"/><Relationship Id="rId29" Type="http://schemas.openxmlformats.org/officeDocument/2006/relationships/slideLayout" Target="../slideLayouts/slideLayout308.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24" Type="http://schemas.openxmlformats.org/officeDocument/2006/relationships/slideLayout" Target="../slideLayouts/slideLayout303.xml"/><Relationship Id="rId32" Type="http://schemas.openxmlformats.org/officeDocument/2006/relationships/image" Target="../media/image10.png"/><Relationship Id="rId5" Type="http://schemas.openxmlformats.org/officeDocument/2006/relationships/slideLayout" Target="../slideLayouts/slideLayout284.xml"/><Relationship Id="rId15" Type="http://schemas.openxmlformats.org/officeDocument/2006/relationships/slideLayout" Target="../slideLayouts/slideLayout294.xml"/><Relationship Id="rId23" Type="http://schemas.openxmlformats.org/officeDocument/2006/relationships/slideLayout" Target="../slideLayouts/slideLayout302.xml"/><Relationship Id="rId28" Type="http://schemas.openxmlformats.org/officeDocument/2006/relationships/slideLayout" Target="../slideLayouts/slideLayout307.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31" Type="http://schemas.openxmlformats.org/officeDocument/2006/relationships/theme" Target="../theme/theme11.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 Id="rId27" Type="http://schemas.openxmlformats.org/officeDocument/2006/relationships/slideLayout" Target="../slideLayouts/slideLayout306.xml"/><Relationship Id="rId30" Type="http://schemas.openxmlformats.org/officeDocument/2006/relationships/slideLayout" Target="../slideLayouts/slideLayout30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image" Target="../media/image10.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image" Target="../media/image10.png"/><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34" Type="http://schemas.openxmlformats.org/officeDocument/2006/relationships/image" Target="../media/image2.png"/><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image" Target="../media/image1.png"/><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theme" Target="../theme/theme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34" Type="http://schemas.openxmlformats.org/officeDocument/2006/relationships/image" Target="../media/image1.png"/><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theme" Target="../theme/theme7.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slideLayout" Target="../slideLayouts/slideLayout188.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slideLayout" Target="../slideLayouts/slideLayout187.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 Id="rId35"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34" Type="http://schemas.openxmlformats.org/officeDocument/2006/relationships/image" Target="../media/image2.png"/><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33" Type="http://schemas.openxmlformats.org/officeDocument/2006/relationships/image" Target="../media/image1.png"/><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slideLayout" Target="../slideLayouts/slideLayout217.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32" Type="http://schemas.openxmlformats.org/officeDocument/2006/relationships/theme" Target="../theme/theme8.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31" Type="http://schemas.openxmlformats.org/officeDocument/2006/relationships/slideLayout" Target="../slideLayouts/slideLayout219.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slideLayout" Target="../slideLayouts/slideLayout21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26" Type="http://schemas.openxmlformats.org/officeDocument/2006/relationships/slideLayout" Target="../slideLayouts/slideLayout245.xml"/><Relationship Id="rId3" Type="http://schemas.openxmlformats.org/officeDocument/2006/relationships/slideLayout" Target="../slideLayouts/slideLayout222.xml"/><Relationship Id="rId21" Type="http://schemas.openxmlformats.org/officeDocument/2006/relationships/slideLayout" Target="../slideLayouts/slideLayout240.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5" Type="http://schemas.openxmlformats.org/officeDocument/2006/relationships/slideLayout" Target="../slideLayouts/slideLayout244.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0" Type="http://schemas.openxmlformats.org/officeDocument/2006/relationships/slideLayout" Target="../slideLayouts/slideLayout239.xml"/><Relationship Id="rId29" Type="http://schemas.openxmlformats.org/officeDocument/2006/relationships/theme" Target="../theme/theme9.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24" Type="http://schemas.openxmlformats.org/officeDocument/2006/relationships/slideLayout" Target="../slideLayouts/slideLayout243.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23" Type="http://schemas.openxmlformats.org/officeDocument/2006/relationships/slideLayout" Target="../slideLayouts/slideLayout242.xml"/><Relationship Id="rId28" Type="http://schemas.openxmlformats.org/officeDocument/2006/relationships/slideLayout" Target="../slideLayouts/slideLayout247.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 Id="rId22" Type="http://schemas.openxmlformats.org/officeDocument/2006/relationships/slideLayout" Target="../slideLayouts/slideLayout241.xml"/><Relationship Id="rId27" Type="http://schemas.openxmlformats.org/officeDocument/2006/relationships/slideLayout" Target="../slideLayouts/slideLayout246.xml"/><Relationship Id="rId30"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 id="2147483819"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47317082"/>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2"/>
          <a:stretch>
            <a:fillRect/>
          </a:stretch>
        </p:blipFill>
        <p:spPr>
          <a:xfrm rot="5400000">
            <a:off x="9302126" y="2991034"/>
            <a:ext cx="6858623" cy="876557"/>
          </a:xfrm>
          <a:prstGeom prst="rect">
            <a:avLst/>
          </a:prstGeom>
        </p:spPr>
      </p:pic>
    </p:spTree>
    <p:extLst>
      <p:ext uri="{BB962C8B-B14F-4D97-AF65-F5344CB8AC3E}">
        <p14:creationId xmlns:p14="http://schemas.microsoft.com/office/powerpoint/2010/main" val="1018524218"/>
      </p:ext>
    </p:extLst>
  </p:cSld>
  <p:clrMap bg1="dk1" tx1="lt1" bg2="dk2" tx2="lt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57617669"/>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062339693"/>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 id="2147483926" r:id="rId22"/>
    <p:sldLayoutId id="2147483927" r:id="rId23"/>
    <p:sldLayoutId id="2147483928" r:id="rId24"/>
    <p:sldLayoutId id="2147483929" r:id="rId25"/>
    <p:sldLayoutId id="2147483930" r:id="rId26"/>
    <p:sldLayoutId id="2147483931" r:id="rId27"/>
    <p:sldLayoutId id="2147483932" r:id="rId28"/>
    <p:sldLayoutId id="2147483933" r:id="rId29"/>
    <p:sldLayoutId id="2147483934" r:id="rId30"/>
    <p:sldLayoutId id="2147483935" r:id="rId31"/>
    <p:sldLayoutId id="2147483936" r:id="rId32"/>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2" y="1906414"/>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4142349270"/>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 id="2147483951" r:id="rId14"/>
    <p:sldLayoutId id="2147483952" r:id="rId15"/>
    <p:sldLayoutId id="2147483953" r:id="rId16"/>
    <p:sldLayoutId id="2147483954" r:id="rId17"/>
    <p:sldLayoutId id="2147483955" r:id="rId18"/>
    <p:sldLayoutId id="2147483956" r:id="rId19"/>
    <p:sldLayoutId id="2147483957" r:id="rId20"/>
    <p:sldLayoutId id="2147483958" r:id="rId21"/>
    <p:sldLayoutId id="2147483959" r:id="rId22"/>
    <p:sldLayoutId id="2147483960" r:id="rId23"/>
    <p:sldLayoutId id="2147483961" r:id="rId24"/>
    <p:sldLayoutId id="2147483962" r:id="rId25"/>
    <p:sldLayoutId id="2147483963" r:id="rId26"/>
    <p:sldLayoutId id="2147483964" r:id="rId27"/>
    <p:sldLayoutId id="2147483965" r:id="rId28"/>
    <p:sldLayoutId id="2147483966" r:id="rId29"/>
    <p:sldLayoutId id="2147483967" r:id="rId30"/>
    <p:sldLayoutId id="2147483968" r:id="rId31"/>
  </p:sldLayoutIdLst>
  <p:transition>
    <p:fade/>
  </p:transition>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0"/>
          <a:stretch>
            <a:fillRect/>
          </a:stretch>
        </p:blipFill>
        <p:spPr>
          <a:xfrm rot="5400000">
            <a:off x="9302126" y="2991034"/>
            <a:ext cx="6858623" cy="876557"/>
          </a:xfrm>
          <a:prstGeom prst="rect">
            <a:avLst/>
          </a:prstGeom>
        </p:spPr>
      </p:pic>
    </p:spTree>
    <p:extLst>
      <p:ext uri="{BB962C8B-B14F-4D97-AF65-F5344CB8AC3E}">
        <p14:creationId xmlns:p14="http://schemas.microsoft.com/office/powerpoint/2010/main" val="4039200818"/>
      </p:ext>
    </p:extLst>
  </p:cSld>
  <p:clrMap bg1="dk1" tx1="lt1" bg2="dk2" tx2="lt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987" r:id="rId18"/>
    <p:sldLayoutId id="2147483988" r:id="rId19"/>
    <p:sldLayoutId id="2147483989" r:id="rId20"/>
    <p:sldLayoutId id="2147483990" r:id="rId21"/>
    <p:sldLayoutId id="2147483991" r:id="rId22"/>
    <p:sldLayoutId id="2147483992" r:id="rId23"/>
    <p:sldLayoutId id="2147483993" r:id="rId24"/>
    <p:sldLayoutId id="2147483994" r:id="rId25"/>
    <p:sldLayoutId id="2147483995" r:id="rId26"/>
    <p:sldLayoutId id="2147483996" r:id="rId27"/>
    <p:sldLayoutId id="2147483997" r:id="rId28"/>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8.emf"/><Relationship Id="rId7"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55.png"/><Relationship Id="rId5" Type="http://schemas.openxmlformats.org/officeDocument/2006/relationships/image" Target="../media/image40.emf"/><Relationship Id="rId10" Type="http://schemas.openxmlformats.org/officeDocument/2006/relationships/image" Target="../media/image54.emf"/><Relationship Id="rId4" Type="http://schemas.openxmlformats.org/officeDocument/2006/relationships/image" Target="../media/image39.emf"/><Relationship Id="rId9" Type="http://schemas.openxmlformats.org/officeDocument/2006/relationships/image" Target="../media/image53.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164.xml"/><Relationship Id="rId6" Type="http://schemas.microsoft.com/office/2007/relationships/hdphoto" Target="../media/hdphoto3.wdp"/><Relationship Id="rId5" Type="http://schemas.openxmlformats.org/officeDocument/2006/relationships/image" Target="../media/image57.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image" Target="../media/image59.emf"/><Relationship Id="rId1" Type="http://schemas.openxmlformats.org/officeDocument/2006/relationships/slideLayout" Target="../slideLayouts/slideLayout6.xml"/><Relationship Id="rId6" Type="http://schemas.openxmlformats.org/officeDocument/2006/relationships/image" Target="../media/image63.emf"/><Relationship Id="rId11" Type="http://schemas.openxmlformats.org/officeDocument/2006/relationships/image" Target="../media/image68.emf"/><Relationship Id="rId5" Type="http://schemas.openxmlformats.org/officeDocument/2006/relationships/image" Target="../media/image62.emf"/><Relationship Id="rId10" Type="http://schemas.openxmlformats.org/officeDocument/2006/relationships/image" Target="../media/image67.emf"/><Relationship Id="rId4" Type="http://schemas.openxmlformats.org/officeDocument/2006/relationships/image" Target="../media/image61.emf"/><Relationship Id="rId9" Type="http://schemas.openxmlformats.org/officeDocument/2006/relationships/image" Target="../media/image66.emf"/></Relationships>
</file>

<file path=ppt/slides/_rels/slide1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73.jpe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xml"/><Relationship Id="rId1" Type="http://schemas.openxmlformats.org/officeDocument/2006/relationships/slideLayout" Target="../slideLayouts/slideLayout146.xml"/><Relationship Id="rId5" Type="http://schemas.openxmlformats.org/officeDocument/2006/relationships/image" Target="../media/image31.emf"/><Relationship Id="rId4" Type="http://schemas.openxmlformats.org/officeDocument/2006/relationships/image" Target="../media/image30.emf"/></Relationships>
</file>

<file path=ppt/slides/_rels/slide20.xml.rels><?xml version="1.0" encoding="UTF-8" standalone="yes"?>
<Relationships xmlns="http://schemas.openxmlformats.org/package/2006/relationships"><Relationship Id="rId8" Type="http://schemas.openxmlformats.org/officeDocument/2006/relationships/image" Target="../media/image84.emf"/><Relationship Id="rId13" Type="http://schemas.openxmlformats.org/officeDocument/2006/relationships/image" Target="../media/image89.emf"/><Relationship Id="rId18" Type="http://schemas.openxmlformats.org/officeDocument/2006/relationships/image" Target="../media/image94.emf"/><Relationship Id="rId3" Type="http://schemas.openxmlformats.org/officeDocument/2006/relationships/image" Target="../media/image79.emf"/><Relationship Id="rId21" Type="http://schemas.openxmlformats.org/officeDocument/2006/relationships/image" Target="../media/image97.emf"/><Relationship Id="rId7" Type="http://schemas.openxmlformats.org/officeDocument/2006/relationships/image" Target="../media/image83.emf"/><Relationship Id="rId12" Type="http://schemas.openxmlformats.org/officeDocument/2006/relationships/image" Target="../media/image88.png"/><Relationship Id="rId17" Type="http://schemas.openxmlformats.org/officeDocument/2006/relationships/image" Target="../media/image93.emf"/><Relationship Id="rId2" Type="http://schemas.openxmlformats.org/officeDocument/2006/relationships/image" Target="../media/image78.emf"/><Relationship Id="rId16" Type="http://schemas.openxmlformats.org/officeDocument/2006/relationships/image" Target="../media/image92.emf"/><Relationship Id="rId20" Type="http://schemas.openxmlformats.org/officeDocument/2006/relationships/image" Target="../media/image96.emf"/><Relationship Id="rId1" Type="http://schemas.openxmlformats.org/officeDocument/2006/relationships/slideLayout" Target="../slideLayouts/slideLayout5.xml"/><Relationship Id="rId6" Type="http://schemas.openxmlformats.org/officeDocument/2006/relationships/image" Target="../media/image82.emf"/><Relationship Id="rId11" Type="http://schemas.openxmlformats.org/officeDocument/2006/relationships/image" Target="../media/image87.emf"/><Relationship Id="rId5" Type="http://schemas.openxmlformats.org/officeDocument/2006/relationships/image" Target="../media/image81.emf"/><Relationship Id="rId15" Type="http://schemas.openxmlformats.org/officeDocument/2006/relationships/image" Target="../media/image91.emf"/><Relationship Id="rId23" Type="http://schemas.openxmlformats.org/officeDocument/2006/relationships/image" Target="../media/image99.emf"/><Relationship Id="rId10" Type="http://schemas.openxmlformats.org/officeDocument/2006/relationships/image" Target="../media/image86.emf"/><Relationship Id="rId19" Type="http://schemas.openxmlformats.org/officeDocument/2006/relationships/image" Target="../media/image95.emf"/><Relationship Id="rId4" Type="http://schemas.openxmlformats.org/officeDocument/2006/relationships/image" Target="../media/image80.emf"/><Relationship Id="rId9" Type="http://schemas.openxmlformats.org/officeDocument/2006/relationships/image" Target="../media/image85.emf"/><Relationship Id="rId14" Type="http://schemas.openxmlformats.org/officeDocument/2006/relationships/image" Target="../media/image90.emf"/><Relationship Id="rId22" Type="http://schemas.openxmlformats.org/officeDocument/2006/relationships/image" Target="../media/image98.emf"/></Relationships>
</file>

<file path=ppt/slides/_rels/slide21.xml.rels><?xml version="1.0" encoding="UTF-8" standalone="yes"?>
<Relationships xmlns="http://schemas.openxmlformats.org/package/2006/relationships"><Relationship Id="rId8" Type="http://schemas.openxmlformats.org/officeDocument/2006/relationships/image" Target="../media/image80.emf"/><Relationship Id="rId13" Type="http://schemas.openxmlformats.org/officeDocument/2006/relationships/image" Target="../media/image88.png"/><Relationship Id="rId18" Type="http://schemas.openxmlformats.org/officeDocument/2006/relationships/image" Target="../media/image95.emf"/><Relationship Id="rId26" Type="http://schemas.openxmlformats.org/officeDocument/2006/relationships/image" Target="../media/image99.emf"/><Relationship Id="rId3" Type="http://schemas.openxmlformats.org/officeDocument/2006/relationships/image" Target="../media/image100.emf"/><Relationship Id="rId21" Type="http://schemas.openxmlformats.org/officeDocument/2006/relationships/image" Target="../media/image97.emf"/><Relationship Id="rId7" Type="http://schemas.openxmlformats.org/officeDocument/2006/relationships/image" Target="../media/image93.emf"/><Relationship Id="rId12" Type="http://schemas.openxmlformats.org/officeDocument/2006/relationships/image" Target="../media/image87.emf"/><Relationship Id="rId17" Type="http://schemas.openxmlformats.org/officeDocument/2006/relationships/image" Target="../media/image94.emf"/><Relationship Id="rId25" Type="http://schemas.openxmlformats.org/officeDocument/2006/relationships/image" Target="../media/image104.emf"/><Relationship Id="rId2" Type="http://schemas.openxmlformats.org/officeDocument/2006/relationships/image" Target="../media/image79.emf"/><Relationship Id="rId16" Type="http://schemas.openxmlformats.org/officeDocument/2006/relationships/image" Target="../media/image92.emf"/><Relationship Id="rId20" Type="http://schemas.openxmlformats.org/officeDocument/2006/relationships/image" Target="../media/image96.emf"/><Relationship Id="rId1" Type="http://schemas.openxmlformats.org/officeDocument/2006/relationships/slideLayout" Target="../slideLayouts/slideLayout5.xml"/><Relationship Id="rId6" Type="http://schemas.openxmlformats.org/officeDocument/2006/relationships/image" Target="../media/image83.emf"/><Relationship Id="rId11" Type="http://schemas.openxmlformats.org/officeDocument/2006/relationships/image" Target="../media/image86.emf"/><Relationship Id="rId24" Type="http://schemas.openxmlformats.org/officeDocument/2006/relationships/image" Target="../media/image103.emf"/><Relationship Id="rId5" Type="http://schemas.openxmlformats.org/officeDocument/2006/relationships/image" Target="../media/image85.emf"/><Relationship Id="rId15" Type="http://schemas.openxmlformats.org/officeDocument/2006/relationships/image" Target="../media/image91.emf"/><Relationship Id="rId23" Type="http://schemas.openxmlformats.org/officeDocument/2006/relationships/image" Target="../media/image102.emf"/><Relationship Id="rId10" Type="http://schemas.openxmlformats.org/officeDocument/2006/relationships/image" Target="../media/image84.emf"/><Relationship Id="rId19" Type="http://schemas.openxmlformats.org/officeDocument/2006/relationships/image" Target="../media/image101.emf"/><Relationship Id="rId4" Type="http://schemas.openxmlformats.org/officeDocument/2006/relationships/image" Target="../media/image78.emf"/><Relationship Id="rId9" Type="http://schemas.openxmlformats.org/officeDocument/2006/relationships/image" Target="../media/image81.emf"/><Relationship Id="rId14" Type="http://schemas.openxmlformats.org/officeDocument/2006/relationships/image" Target="../media/image90.emf"/><Relationship Id="rId22" Type="http://schemas.openxmlformats.org/officeDocument/2006/relationships/image" Target="../media/image98.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8" Type="http://schemas.openxmlformats.org/officeDocument/2006/relationships/image" Target="../media/image47.emf"/><Relationship Id="rId13" Type="http://schemas.openxmlformats.org/officeDocument/2006/relationships/image" Target="../media/image109.emf"/><Relationship Id="rId3" Type="http://schemas.openxmlformats.org/officeDocument/2006/relationships/image" Target="../media/image41.emf"/><Relationship Id="rId7" Type="http://schemas.openxmlformats.org/officeDocument/2006/relationships/image" Target="../media/image45.emf"/><Relationship Id="rId12" Type="http://schemas.openxmlformats.org/officeDocument/2006/relationships/image" Target="../media/image108.emf"/><Relationship Id="rId2" Type="http://schemas.openxmlformats.org/officeDocument/2006/relationships/image" Target="../media/image105.emf"/><Relationship Id="rId1" Type="http://schemas.openxmlformats.org/officeDocument/2006/relationships/slideLayout" Target="../slideLayouts/slideLayout26.xml"/><Relationship Id="rId6" Type="http://schemas.openxmlformats.org/officeDocument/2006/relationships/image" Target="../media/image46.emf"/><Relationship Id="rId11" Type="http://schemas.openxmlformats.org/officeDocument/2006/relationships/image" Target="../media/image107.emf"/><Relationship Id="rId5" Type="http://schemas.openxmlformats.org/officeDocument/2006/relationships/image" Target="../media/image43.emf"/><Relationship Id="rId15" Type="http://schemas.openxmlformats.org/officeDocument/2006/relationships/image" Target="../media/image110.emf"/><Relationship Id="rId10" Type="http://schemas.openxmlformats.org/officeDocument/2006/relationships/image" Target="../media/image106.emf"/><Relationship Id="rId4" Type="http://schemas.openxmlformats.org/officeDocument/2006/relationships/image" Target="../media/image42.emf"/><Relationship Id="rId9" Type="http://schemas.openxmlformats.org/officeDocument/2006/relationships/image" Target="../media/image48.emf"/><Relationship Id="rId14" Type="http://schemas.openxmlformats.org/officeDocument/2006/relationships/image" Target="../media/image49.emf"/></Relationships>
</file>

<file path=ppt/slides/_rels/slide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xml"/><Relationship Id="rId1" Type="http://schemas.openxmlformats.org/officeDocument/2006/relationships/slideLayout" Target="../slideLayouts/slideLayout151.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30.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2.png"/><Relationship Id="rId7" Type="http://schemas.openxmlformats.org/officeDocument/2006/relationships/image" Target="../media/image70.png"/><Relationship Id="rId2" Type="http://schemas.openxmlformats.org/officeDocument/2006/relationships/image" Target="../media/image111.png"/><Relationship Id="rId1" Type="http://schemas.openxmlformats.org/officeDocument/2006/relationships/slideLayout" Target="../slideLayouts/slideLayout16.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8" Type="http://schemas.openxmlformats.org/officeDocument/2006/relationships/image" Target="../media/image119.emf"/><Relationship Id="rId13" Type="http://schemas.openxmlformats.org/officeDocument/2006/relationships/image" Target="../media/image48.emf"/><Relationship Id="rId18" Type="http://schemas.openxmlformats.org/officeDocument/2006/relationships/image" Target="../media/image124.emf"/><Relationship Id="rId3" Type="http://schemas.openxmlformats.org/officeDocument/2006/relationships/image" Target="../media/image117.emf"/><Relationship Id="rId21" Type="http://schemas.openxmlformats.org/officeDocument/2006/relationships/image" Target="../media/image127.emf"/><Relationship Id="rId7" Type="http://schemas.openxmlformats.org/officeDocument/2006/relationships/image" Target="../media/image118.emf"/><Relationship Id="rId12" Type="http://schemas.openxmlformats.org/officeDocument/2006/relationships/image" Target="../media/image47.emf"/><Relationship Id="rId17" Type="http://schemas.openxmlformats.org/officeDocument/2006/relationships/image" Target="../media/image123.emf"/><Relationship Id="rId2" Type="http://schemas.openxmlformats.org/officeDocument/2006/relationships/image" Target="../media/image41.emf"/><Relationship Id="rId16" Type="http://schemas.openxmlformats.org/officeDocument/2006/relationships/image" Target="../media/image122.emf"/><Relationship Id="rId20" Type="http://schemas.openxmlformats.org/officeDocument/2006/relationships/image" Target="../media/image126.emf"/><Relationship Id="rId1" Type="http://schemas.openxmlformats.org/officeDocument/2006/relationships/slideLayout" Target="../slideLayouts/slideLayout82.xml"/><Relationship Id="rId6" Type="http://schemas.openxmlformats.org/officeDocument/2006/relationships/image" Target="../media/image46.emf"/><Relationship Id="rId11" Type="http://schemas.openxmlformats.org/officeDocument/2006/relationships/image" Target="../media/image121.emf"/><Relationship Id="rId5" Type="http://schemas.openxmlformats.org/officeDocument/2006/relationships/image" Target="../media/image43.emf"/><Relationship Id="rId15" Type="http://schemas.openxmlformats.org/officeDocument/2006/relationships/image" Target="../media/image110.emf"/><Relationship Id="rId10" Type="http://schemas.openxmlformats.org/officeDocument/2006/relationships/image" Target="../media/image45.emf"/><Relationship Id="rId19" Type="http://schemas.openxmlformats.org/officeDocument/2006/relationships/image" Target="../media/image125.emf"/><Relationship Id="rId4" Type="http://schemas.openxmlformats.org/officeDocument/2006/relationships/image" Target="../media/image42.emf"/><Relationship Id="rId9" Type="http://schemas.openxmlformats.org/officeDocument/2006/relationships/image" Target="../media/image120.emf"/><Relationship Id="rId14" Type="http://schemas.openxmlformats.org/officeDocument/2006/relationships/image" Target="../media/image49.emf"/><Relationship Id="rId22" Type="http://schemas.openxmlformats.org/officeDocument/2006/relationships/image" Target="../media/image128.emf"/></Relationships>
</file>

<file path=ppt/slides/_rels/slide3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 Id="rId9" Type="http://schemas.openxmlformats.org/officeDocument/2006/relationships/image" Target="../media/image13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image" Target="../media/image138.emf"/><Relationship Id="rId13" Type="http://schemas.openxmlformats.org/officeDocument/2006/relationships/image" Target="../media/image47.emf"/><Relationship Id="rId3" Type="http://schemas.openxmlformats.org/officeDocument/2006/relationships/image" Target="../media/image42.emf"/><Relationship Id="rId7" Type="http://schemas.openxmlformats.org/officeDocument/2006/relationships/image" Target="../media/image137.emf"/><Relationship Id="rId12" Type="http://schemas.openxmlformats.org/officeDocument/2006/relationships/image" Target="../media/image46.emf"/><Relationship Id="rId2" Type="http://schemas.openxmlformats.org/officeDocument/2006/relationships/image" Target="../media/image41.emf"/><Relationship Id="rId16" Type="http://schemas.openxmlformats.org/officeDocument/2006/relationships/image" Target="../media/image50.emf"/><Relationship Id="rId1" Type="http://schemas.openxmlformats.org/officeDocument/2006/relationships/slideLayout" Target="../slideLayouts/slideLayout26.xml"/><Relationship Id="rId6" Type="http://schemas.openxmlformats.org/officeDocument/2006/relationships/image" Target="../media/image44.emf"/><Relationship Id="rId11" Type="http://schemas.openxmlformats.org/officeDocument/2006/relationships/image" Target="../media/image45.emf"/><Relationship Id="rId5" Type="http://schemas.openxmlformats.org/officeDocument/2006/relationships/image" Target="../media/image43.emf"/><Relationship Id="rId15" Type="http://schemas.openxmlformats.org/officeDocument/2006/relationships/image" Target="../media/image49.emf"/><Relationship Id="rId10" Type="http://schemas.openxmlformats.org/officeDocument/2006/relationships/image" Target="../media/image140.emf"/><Relationship Id="rId4" Type="http://schemas.openxmlformats.org/officeDocument/2006/relationships/image" Target="../media/image121.emf"/><Relationship Id="rId9" Type="http://schemas.openxmlformats.org/officeDocument/2006/relationships/image" Target="../media/image139.emf"/><Relationship Id="rId14" Type="http://schemas.openxmlformats.org/officeDocument/2006/relationships/image" Target="../media/image48.emf"/></Relationships>
</file>

<file path=ppt/slides/_rels/slide44.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notesSlide" Target="../notesSlides/notesSlide20.xml"/><Relationship Id="rId1" Type="http://schemas.openxmlformats.org/officeDocument/2006/relationships/slideLayout" Target="../slideLayouts/slideLayout21.xml"/><Relationship Id="rId5" Type="http://schemas.openxmlformats.org/officeDocument/2006/relationships/image" Target="../media/image143.png"/><Relationship Id="rId4" Type="http://schemas.openxmlformats.org/officeDocument/2006/relationships/image" Target="../media/image142.emf"/></Relationships>
</file>

<file path=ppt/slides/_rels/slide45.xml.rels><?xml version="1.0" encoding="UTF-8" standalone="yes"?>
<Relationships xmlns="http://schemas.openxmlformats.org/package/2006/relationships"><Relationship Id="rId8" Type="http://schemas.openxmlformats.org/officeDocument/2006/relationships/image" Target="../media/image148.emf"/><Relationship Id="rId3" Type="http://schemas.openxmlformats.org/officeDocument/2006/relationships/image" Target="../media/image144.emf"/><Relationship Id="rId7" Type="http://schemas.openxmlformats.org/officeDocument/2006/relationships/image" Target="../media/image147.emf"/><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146.emf"/><Relationship Id="rId5" Type="http://schemas.openxmlformats.org/officeDocument/2006/relationships/image" Target="../media/image142.emf"/><Relationship Id="rId4" Type="http://schemas.openxmlformats.org/officeDocument/2006/relationships/image" Target="../media/image145.emf"/><Relationship Id="rId9" Type="http://schemas.openxmlformats.org/officeDocument/2006/relationships/image" Target="../media/image1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image" Target="../media/image95.emf"/><Relationship Id="rId13" Type="http://schemas.openxmlformats.org/officeDocument/2006/relationships/image" Target="../media/image88.png"/><Relationship Id="rId3" Type="http://schemas.openxmlformats.org/officeDocument/2006/relationships/image" Target="../media/image80.emf"/><Relationship Id="rId7" Type="http://schemas.openxmlformats.org/officeDocument/2006/relationships/image" Target="../media/image94.emf"/><Relationship Id="rId12" Type="http://schemas.openxmlformats.org/officeDocument/2006/relationships/image" Target="../media/image87.emf"/><Relationship Id="rId2" Type="http://schemas.openxmlformats.org/officeDocument/2006/relationships/image" Target="../media/image79.emf"/><Relationship Id="rId16" Type="http://schemas.openxmlformats.org/officeDocument/2006/relationships/image" Target="../media/image99.emf"/><Relationship Id="rId1" Type="http://schemas.openxmlformats.org/officeDocument/2006/relationships/slideLayout" Target="../slideLayouts/slideLayout5.xml"/><Relationship Id="rId6" Type="http://schemas.openxmlformats.org/officeDocument/2006/relationships/image" Target="../media/image83.emf"/><Relationship Id="rId11" Type="http://schemas.openxmlformats.org/officeDocument/2006/relationships/image" Target="../media/image86.emf"/><Relationship Id="rId5" Type="http://schemas.openxmlformats.org/officeDocument/2006/relationships/image" Target="../media/image82.emf"/><Relationship Id="rId15" Type="http://schemas.openxmlformats.org/officeDocument/2006/relationships/image" Target="../media/image91.emf"/><Relationship Id="rId10" Type="http://schemas.openxmlformats.org/officeDocument/2006/relationships/image" Target="../media/image85.emf"/><Relationship Id="rId4" Type="http://schemas.openxmlformats.org/officeDocument/2006/relationships/image" Target="../media/image81.emf"/><Relationship Id="rId9" Type="http://schemas.openxmlformats.org/officeDocument/2006/relationships/image" Target="../media/image84.emf"/><Relationship Id="rId14" Type="http://schemas.openxmlformats.org/officeDocument/2006/relationships/image" Target="../media/image90.emf"/></Relationships>
</file>

<file path=ppt/slides/_rels/slide48.xml.rels><?xml version="1.0" encoding="UTF-8" standalone="yes"?>
<Relationships xmlns="http://schemas.openxmlformats.org/package/2006/relationships"><Relationship Id="rId8" Type="http://schemas.openxmlformats.org/officeDocument/2006/relationships/image" Target="../media/image85.emf"/><Relationship Id="rId13" Type="http://schemas.openxmlformats.org/officeDocument/2006/relationships/image" Target="../media/image91.emf"/><Relationship Id="rId3" Type="http://schemas.openxmlformats.org/officeDocument/2006/relationships/image" Target="../media/image80.emf"/><Relationship Id="rId7" Type="http://schemas.openxmlformats.org/officeDocument/2006/relationships/image" Target="../media/image84.emf"/><Relationship Id="rId12" Type="http://schemas.openxmlformats.org/officeDocument/2006/relationships/image" Target="../media/image90.emf"/><Relationship Id="rId2" Type="http://schemas.openxmlformats.org/officeDocument/2006/relationships/image" Target="../media/image79.emf"/><Relationship Id="rId16" Type="http://schemas.openxmlformats.org/officeDocument/2006/relationships/image" Target="../media/image99.emf"/><Relationship Id="rId1" Type="http://schemas.openxmlformats.org/officeDocument/2006/relationships/slideLayout" Target="../slideLayouts/slideLayout5.xml"/><Relationship Id="rId6" Type="http://schemas.openxmlformats.org/officeDocument/2006/relationships/image" Target="../media/image83.emf"/><Relationship Id="rId11" Type="http://schemas.openxmlformats.org/officeDocument/2006/relationships/image" Target="../media/image88.png"/><Relationship Id="rId5" Type="http://schemas.openxmlformats.org/officeDocument/2006/relationships/image" Target="../media/image82.emf"/><Relationship Id="rId15" Type="http://schemas.openxmlformats.org/officeDocument/2006/relationships/image" Target="../media/image95.emf"/><Relationship Id="rId10" Type="http://schemas.openxmlformats.org/officeDocument/2006/relationships/image" Target="../media/image87.emf"/><Relationship Id="rId4" Type="http://schemas.openxmlformats.org/officeDocument/2006/relationships/image" Target="../media/image81.emf"/><Relationship Id="rId9" Type="http://schemas.openxmlformats.org/officeDocument/2006/relationships/image" Target="../media/image86.emf"/><Relationship Id="rId14" Type="http://schemas.openxmlformats.org/officeDocument/2006/relationships/image" Target="../media/image94.emf"/></Relationships>
</file>

<file path=ppt/slides/_rels/slide49.xml.rels><?xml version="1.0" encoding="UTF-8" standalone="yes"?>
<Relationships xmlns="http://schemas.openxmlformats.org/package/2006/relationships"><Relationship Id="rId8" Type="http://schemas.openxmlformats.org/officeDocument/2006/relationships/image" Target="../media/image82.emf"/><Relationship Id="rId13" Type="http://schemas.openxmlformats.org/officeDocument/2006/relationships/image" Target="../media/image86.emf"/><Relationship Id="rId3" Type="http://schemas.openxmlformats.org/officeDocument/2006/relationships/image" Target="../media/image94.emf"/><Relationship Id="rId7" Type="http://schemas.openxmlformats.org/officeDocument/2006/relationships/image" Target="../media/image81.emf"/><Relationship Id="rId12" Type="http://schemas.openxmlformats.org/officeDocument/2006/relationships/image" Target="../media/image85.emf"/><Relationship Id="rId2" Type="http://schemas.openxmlformats.org/officeDocument/2006/relationships/image" Target="../media/image83.emf"/><Relationship Id="rId16" Type="http://schemas.openxmlformats.org/officeDocument/2006/relationships/image" Target="../media/image99.emf"/><Relationship Id="rId1" Type="http://schemas.openxmlformats.org/officeDocument/2006/relationships/slideLayout" Target="../slideLayouts/slideLayout5.xml"/><Relationship Id="rId6" Type="http://schemas.openxmlformats.org/officeDocument/2006/relationships/image" Target="../media/image80.emf"/><Relationship Id="rId11" Type="http://schemas.openxmlformats.org/officeDocument/2006/relationships/image" Target="../media/image88.png"/><Relationship Id="rId5" Type="http://schemas.openxmlformats.org/officeDocument/2006/relationships/image" Target="../media/image79.emf"/><Relationship Id="rId15" Type="http://schemas.openxmlformats.org/officeDocument/2006/relationships/image" Target="../media/image91.emf"/><Relationship Id="rId10" Type="http://schemas.openxmlformats.org/officeDocument/2006/relationships/image" Target="../media/image87.emf"/><Relationship Id="rId4" Type="http://schemas.openxmlformats.org/officeDocument/2006/relationships/image" Target="../media/image95.emf"/><Relationship Id="rId9" Type="http://schemas.openxmlformats.org/officeDocument/2006/relationships/image" Target="../media/image84.emf"/><Relationship Id="rId14" Type="http://schemas.openxmlformats.org/officeDocument/2006/relationships/image" Target="../media/image9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23.xml"/><Relationship Id="rId1" Type="http://schemas.openxmlformats.org/officeDocument/2006/relationships/slideLayout" Target="../slideLayouts/slideLayout233.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2.xml"/></Relationships>
</file>

<file path=ppt/slides/_rels/slide5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4.xml"/><Relationship Id="rId1" Type="http://schemas.openxmlformats.org/officeDocument/2006/relationships/slideLayout" Target="../slideLayouts/slideLayout309.xml"/><Relationship Id="rId4" Type="http://schemas.openxmlformats.org/officeDocument/2006/relationships/image" Target="../media/image158.png"/></Relationships>
</file>

<file path=ppt/slides/_rels/slide57.xml.rels><?xml version="1.0" encoding="UTF-8" standalone="yes"?>
<Relationships xmlns="http://schemas.openxmlformats.org/package/2006/relationships"><Relationship Id="rId8" Type="http://schemas.openxmlformats.org/officeDocument/2006/relationships/image" Target="../media/image165.jpeg"/><Relationship Id="rId3" Type="http://schemas.openxmlformats.org/officeDocument/2006/relationships/image" Target="../media/image160.jpg"/><Relationship Id="rId7" Type="http://schemas.openxmlformats.org/officeDocument/2006/relationships/image" Target="../media/image164.png"/><Relationship Id="rId2" Type="http://schemas.openxmlformats.org/officeDocument/2006/relationships/image" Target="../media/image159.png"/><Relationship Id="rId1" Type="http://schemas.openxmlformats.org/officeDocument/2006/relationships/slideLayout" Target="../slideLayouts/slideLayout307.xml"/><Relationship Id="rId6" Type="http://schemas.openxmlformats.org/officeDocument/2006/relationships/image" Target="../media/image163.png"/><Relationship Id="rId5" Type="http://schemas.openxmlformats.org/officeDocument/2006/relationships/image" Target="../media/image162.png"/><Relationship Id="rId10" Type="http://schemas.openxmlformats.org/officeDocument/2006/relationships/image" Target="../media/image167.png"/><Relationship Id="rId4" Type="http://schemas.openxmlformats.org/officeDocument/2006/relationships/image" Target="../media/image161.png"/><Relationship Id="rId9" Type="http://schemas.openxmlformats.org/officeDocument/2006/relationships/image" Target="../media/image166.jpg"/></Relationships>
</file>

<file path=ppt/slides/_rels/slide58.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emf"/><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png"/></Relationships>
</file>

<file path=ppt/slides/_rels/slide6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5.xml"/><Relationship Id="rId1" Type="http://schemas.openxmlformats.org/officeDocument/2006/relationships/slideLayout" Target="../slideLayouts/slideLayout28.xml"/><Relationship Id="rId4" Type="http://schemas.openxmlformats.org/officeDocument/2006/relationships/image" Target="../media/image16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9.emf"/><Relationship Id="rId5" Type="http://schemas.openxmlformats.org/officeDocument/2006/relationships/image" Target="../media/image40.emf"/><Relationship Id="rId4" Type="http://schemas.openxmlformats.org/officeDocument/2006/relationships/image" Target="../media/image38.emf"/></Relationships>
</file>

<file path=ppt/slides/_rels/slide8.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image" Target="../media/image41.emf"/><Relationship Id="rId1" Type="http://schemas.openxmlformats.org/officeDocument/2006/relationships/slideLayout" Target="../slideLayouts/slideLayout26.xml"/><Relationship Id="rId6" Type="http://schemas.openxmlformats.org/officeDocument/2006/relationships/image" Target="../media/image45.emf"/><Relationship Id="rId11" Type="http://schemas.openxmlformats.org/officeDocument/2006/relationships/image" Target="../media/image50.emf"/><Relationship Id="rId5" Type="http://schemas.openxmlformats.org/officeDocument/2006/relationships/image" Target="../media/image44.emf"/><Relationship Id="rId10" Type="http://schemas.openxmlformats.org/officeDocument/2006/relationships/image" Target="../media/image49.emf"/><Relationship Id="rId4" Type="http://schemas.openxmlformats.org/officeDocument/2006/relationships/image" Target="../media/image43.emf"/><Relationship Id="rId9" Type="http://schemas.openxmlformats.org/officeDocument/2006/relationships/image" Target="../media/image4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Azure Platform-as-a-Service</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21918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Web Apps</a:t>
            </a:r>
          </a:p>
        </p:txBody>
      </p:sp>
    </p:spTree>
    <p:extLst>
      <p:ext uri="{BB962C8B-B14F-4D97-AF65-F5344CB8AC3E}">
        <p14:creationId xmlns:p14="http://schemas.microsoft.com/office/powerpoint/2010/main" val="35109869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set available including: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publish, 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algn="ctr" defTabSz="878526">
              <a:spcAft>
                <a:spcPts val="588"/>
              </a:spcAft>
            </a:pPr>
            <a:r>
              <a:rPr lang="en-US" sz="2353" dirty="0">
                <a:solidFill>
                  <a:srgbClr val="FFFFFF"/>
                </a:solidFill>
                <a:latin typeface="Segoe UI Light"/>
              </a:rPr>
              <a:t>Web apps run as-is</a:t>
            </a:r>
          </a:p>
          <a:p>
            <a:pPr algn="ctr" defTabSz="878526">
              <a:spcAft>
                <a:spcPts val="588"/>
              </a:spcAft>
            </a:pPr>
            <a:r>
              <a:rPr lang="en-US" sz="2353" dirty="0">
                <a:solidFill>
                  <a:srgbClr val="FFFFFF"/>
                </a:solidFill>
                <a:latin typeface="Segoe UI Light"/>
              </a:rPr>
              <a:t>no changes required</a:t>
            </a:r>
          </a:p>
        </p:txBody>
      </p:sp>
    </p:spTree>
    <p:extLst>
      <p:ext uri="{BB962C8B-B14F-4D97-AF65-F5344CB8AC3E}">
        <p14:creationId xmlns:p14="http://schemas.microsoft.com/office/powerpoint/2010/main" val="247925395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88" y="79375"/>
            <a:ext cx="10985500" cy="825500"/>
          </a:xfrm>
          <a:prstGeom prst="rect">
            <a:avLst/>
          </a:prstGeom>
        </p:spPr>
        <p:txBody>
          <a:bodyPr>
            <a:normAutofit/>
          </a:bodyPr>
          <a:lstStyle/>
          <a:p>
            <a:r>
              <a:rPr lang="en-US" dirty="0">
                <a:solidFill>
                  <a:schemeClr val="bg1"/>
                </a:solidFill>
              </a:rPr>
              <a:t>Azure App Service Web Apps</a:t>
            </a:r>
          </a:p>
        </p:txBody>
      </p:sp>
      <p:grpSp>
        <p:nvGrpSpPr>
          <p:cNvPr id="4" name="Group 3"/>
          <p:cNvGrpSpPr/>
          <p:nvPr/>
        </p:nvGrpSpPr>
        <p:grpSpPr>
          <a:xfrm>
            <a:off x="4425848"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kern="0" dirty="0">
                <a:gradFill>
                  <a:gsLst>
                    <a:gs pos="0">
                      <a:srgbClr val="FFFFFF"/>
                    </a:gs>
                    <a:gs pos="100000">
                      <a:srgbClr val="FFFFFF"/>
                    </a:gs>
                  </a:gsLst>
                  <a:lin ang="16200000" scaled="0"/>
                </a:gradFill>
              </a:endParaRPr>
            </a:p>
          </p:txBody>
        </p:sp>
        <p:sp>
          <p:nvSpPr>
            <p:cNvPr id="18" name="Rectangle 17"/>
            <p:cNvSpPr/>
            <p:nvPr/>
          </p:nvSpPr>
          <p:spPr>
            <a:xfrm>
              <a:off x="4734845" y="3094555"/>
              <a:ext cx="2743200" cy="447695"/>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484684" y="965902"/>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kern="0" dirty="0">
                <a:gradFill>
                  <a:gsLst>
                    <a:gs pos="0">
                      <a:srgbClr val="FFFFFF"/>
                    </a:gs>
                    <a:gs pos="100000">
                      <a:srgbClr val="FFFFFF"/>
                    </a:gs>
                  </a:gsLst>
                  <a:lin ang="16200000" scaled="0"/>
                </a:gradFill>
              </a:endParaRPr>
            </a:p>
          </p:txBody>
        </p:sp>
        <p:sp>
          <p:nvSpPr>
            <p:cNvPr id="19" name="Rectangle 18"/>
            <p:cNvSpPr/>
            <p:nvPr/>
          </p:nvSpPr>
          <p:spPr>
            <a:xfrm>
              <a:off x="8380580" y="3119666"/>
              <a:ext cx="2743200" cy="446223"/>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04801"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kern="0" dirty="0">
                <a:gradFill>
                  <a:gsLst>
                    <a:gs pos="0">
                      <a:srgbClr val="FFFFFF"/>
                    </a:gs>
                    <a:gs pos="100000">
                      <a:srgbClr val="FFFFFF"/>
                    </a:gs>
                  </a:gsLst>
                  <a:lin ang="16200000" scaled="0"/>
                </a:gradFill>
              </a:endParaRPr>
            </a:p>
          </p:txBody>
        </p:sp>
        <p:sp>
          <p:nvSpPr>
            <p:cNvPr id="17" name="Rectangle 16"/>
            <p:cNvSpPr/>
            <p:nvPr/>
          </p:nvSpPr>
          <p:spPr>
            <a:xfrm>
              <a:off x="1077078" y="3984685"/>
              <a:ext cx="2743200" cy="916949"/>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04801"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Easily create and scale your new sites in seconds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Automatically scale your sites that scale with your business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Quickly improve performance and reduce latency with </a:t>
            </a:r>
            <a:r>
              <a:rPr lang="en-US" sz="1799">
                <a:solidFill>
                  <a:schemeClr val="bg1"/>
                </a:solidFill>
                <a:latin typeface="Segoe UI Light" panose="020B0502040204020203" pitchFamily="34" charset="0"/>
                <a:cs typeface="Segoe UI Light" panose="020B0502040204020203" pitchFamily="34" charset="0"/>
              </a:rPr>
              <a:t>right resources</a:t>
            </a:r>
          </a:p>
          <a:p>
            <a:pPr marL="0" indent="0">
              <a:lnSpc>
                <a:spcPct val="100000"/>
              </a:lnSpc>
              <a:spcAft>
                <a:spcPts val="800"/>
              </a:spcAft>
              <a:buNone/>
            </a:pPr>
            <a:r>
              <a:rPr lang="en-US" sz="1799">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web jobs support</a:t>
            </a:r>
          </a:p>
        </p:txBody>
      </p:sp>
      <p:sp>
        <p:nvSpPr>
          <p:cNvPr id="21" name="Text Placeholder 3"/>
          <p:cNvSpPr txBox="1">
            <a:spLocks/>
          </p:cNvSpPr>
          <p:nvPr/>
        </p:nvSpPr>
        <p:spPr>
          <a:xfrm>
            <a:off x="4446084"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Leverage existing skills – Languages and databases you know</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VS and </a:t>
            </a:r>
            <a:r>
              <a:rPr lang="en-US" sz="1799" dirty="0" err="1">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Supports X-Plat development </a:t>
            </a:r>
          </a:p>
        </p:txBody>
      </p:sp>
      <p:sp>
        <p:nvSpPr>
          <p:cNvPr id="22" name="Text Placeholder 3"/>
          <p:cNvSpPr txBox="1">
            <a:spLocks/>
          </p:cNvSpPr>
          <p:nvPr/>
        </p:nvSpPr>
        <p:spPr>
          <a:xfrm>
            <a:off x="8513094"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Improve developer productivity through continuous automated deployment</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Built-in 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00"/>
              </a:spcAft>
              <a:buNone/>
            </a:pPr>
            <a:r>
              <a:rPr lang="en-US" sz="1800" dirty="0">
                <a:solidFill>
                  <a:schemeClr val="bg1"/>
                </a:solidFill>
                <a:latin typeface="Segoe UI Light" pitchFamily="34" charset="0"/>
              </a:rPr>
              <a:t>Built for DevOps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89112" y="5528945"/>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bg1"/>
                </a:solidFill>
              </a:rPr>
              <a:t>Office Blog             ASP.NET site            microsoft.com</a:t>
            </a:r>
          </a:p>
        </p:txBody>
      </p:sp>
    </p:spTree>
    <p:extLst>
      <p:ext uri="{BB962C8B-B14F-4D97-AF65-F5344CB8AC3E}">
        <p14:creationId xmlns:p14="http://schemas.microsoft.com/office/powerpoint/2010/main" val="2373984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animEffect transition="in" filter="fade">
                                      <p:cBhvr>
                                        <p:cTn id="19" dur="500"/>
                                        <p:tgtEl>
                                          <p:spTgt spid="20">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xEl>
                                              <p:pRg st="2" end="2"/>
                                            </p:txEl>
                                          </p:spTgt>
                                        </p:tgtEl>
                                        <p:attrNameLst>
                                          <p:attrName>style.visibility</p:attrName>
                                        </p:attrNameLst>
                                      </p:cBhvr>
                                      <p:to>
                                        <p:strVal val="visible"/>
                                      </p:to>
                                    </p:set>
                                    <p:animEffect transition="in" filter="fade">
                                      <p:cBhvr>
                                        <p:cTn id="24" dur="500"/>
                                        <p:tgtEl>
                                          <p:spTgt spid="20">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xEl>
                                              <p:pRg st="3" end="3"/>
                                            </p:txEl>
                                          </p:spTgt>
                                        </p:tgtEl>
                                        <p:attrNameLst>
                                          <p:attrName>style.visibility</p:attrName>
                                        </p:attrNameLst>
                                      </p:cBhvr>
                                      <p:to>
                                        <p:strVal val="visible"/>
                                      </p:to>
                                    </p:set>
                                    <p:animEffect transition="in" filter="fade">
                                      <p:cBhvr>
                                        <p:cTn id="29" dur="500"/>
                                        <p:tgtEl>
                                          <p:spTgt spid="20">
                                            <p:txEl>
                                              <p:pRg st="3" end="3"/>
                                            </p:txEl>
                                          </p:spTgt>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
                                            <p:txEl>
                                              <p:pRg st="1" end="1"/>
                                            </p:txEl>
                                          </p:spTgt>
                                        </p:tgtEl>
                                        <p:attrNameLst>
                                          <p:attrName>style.visibility</p:attrName>
                                        </p:attrNameLst>
                                      </p:cBhvr>
                                      <p:to>
                                        <p:strVal val="visible"/>
                                      </p:to>
                                    </p:set>
                                    <p:animEffect transition="in" filter="fade">
                                      <p:cBhvr>
                                        <p:cTn id="42" dur="500"/>
                                        <p:tgtEl>
                                          <p:spTgt spid="21">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xEl>
                                              <p:pRg st="2" end="2"/>
                                            </p:txEl>
                                          </p:spTgt>
                                        </p:tgtEl>
                                        <p:attrNameLst>
                                          <p:attrName>style.visibility</p:attrName>
                                        </p:attrNameLst>
                                      </p:cBhvr>
                                      <p:to>
                                        <p:strVal val="visible"/>
                                      </p:to>
                                    </p:set>
                                    <p:animEffect transition="in" filter="fade">
                                      <p:cBhvr>
                                        <p:cTn id="47" dur="500"/>
                                        <p:tgtEl>
                                          <p:spTgt spid="21">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xEl>
                                              <p:pRg st="3" end="3"/>
                                            </p:txEl>
                                          </p:spTgt>
                                        </p:tgtEl>
                                        <p:attrNameLst>
                                          <p:attrName>style.visibility</p:attrName>
                                        </p:attrNameLst>
                                      </p:cBhvr>
                                      <p:to>
                                        <p:strVal val="visible"/>
                                      </p:to>
                                    </p:set>
                                    <p:animEffect transition="in" filter="fade">
                                      <p:cBhvr>
                                        <p:cTn id="52" dur="500"/>
                                        <p:tgtEl>
                                          <p:spTgt spid="21">
                                            <p:txEl>
                                              <p:pRg st="3" end="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fade">
                                      <p:cBhvr>
                                        <p:cTn id="59" dur="500"/>
                                        <p:tgtEl>
                                          <p:spTgt spid="22">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2">
                                            <p:txEl>
                                              <p:pRg st="1" end="1"/>
                                            </p:txEl>
                                          </p:spTgt>
                                        </p:tgtEl>
                                        <p:attrNameLst>
                                          <p:attrName>style.visibility</p:attrName>
                                        </p:attrNameLst>
                                      </p:cBhvr>
                                      <p:to>
                                        <p:strVal val="visible"/>
                                      </p:to>
                                    </p:set>
                                    <p:animEffect transition="in" filter="fade">
                                      <p:cBhvr>
                                        <p:cTn id="64" dur="500"/>
                                        <p:tgtEl>
                                          <p:spTgt spid="22">
                                            <p:txEl>
                                              <p:pRg st="1" end="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2">
                                            <p:txEl>
                                              <p:pRg st="2" end="2"/>
                                            </p:txEl>
                                          </p:spTgt>
                                        </p:tgtEl>
                                        <p:attrNameLst>
                                          <p:attrName>style.visibility</p:attrName>
                                        </p:attrNameLst>
                                      </p:cBhvr>
                                      <p:to>
                                        <p:strVal val="visible"/>
                                      </p:to>
                                    </p:set>
                                    <p:animEffect transition="in" filter="fade">
                                      <p:cBhvr>
                                        <p:cTn id="69" dur="500"/>
                                        <p:tgtEl>
                                          <p:spTgt spid="22">
                                            <p:txEl>
                                              <p:pRg st="2" end="2"/>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2">
                                            <p:txEl>
                                              <p:pRg st="3" end="3"/>
                                            </p:txEl>
                                          </p:spTgt>
                                        </p:tgtEl>
                                        <p:attrNameLst>
                                          <p:attrName>style.visibility</p:attrName>
                                        </p:attrNameLst>
                                      </p:cBhvr>
                                      <p:to>
                                        <p:strVal val="visible"/>
                                      </p:to>
                                    </p:set>
                                    <p:animEffect transition="in" filter="fade">
                                      <p:cBhvr>
                                        <p:cTn id="74"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979176" y="1505109"/>
            <a:ext cx="10256383" cy="4727522"/>
            <a:chOff x="2366541" y="1904506"/>
            <a:chExt cx="7458919" cy="2934451"/>
          </a:xfrm>
        </p:grpSpPr>
        <p:grpSp>
          <p:nvGrpSpPr>
            <p:cNvPr id="6" name="Group 4"/>
            <p:cNvGrpSpPr/>
            <p:nvPr/>
          </p:nvGrpSpPr>
          <p:grpSpPr>
            <a:xfrm>
              <a:off x="2366541" y="1904506"/>
              <a:ext cx="7458919" cy="2934451"/>
              <a:chOff x="4312504" y="2036620"/>
              <a:chExt cx="5109795" cy="2934451"/>
            </a:xfrm>
            <a:solidFill>
              <a:srgbClr val="1D4380"/>
            </a:solidFill>
          </p:grpSpPr>
          <p:sp>
            <p:nvSpPr>
              <p:cNvPr id="12" name="Rectangle 22"/>
              <p:cNvSpPr/>
              <p:nvPr/>
            </p:nvSpPr>
            <p:spPr>
              <a:xfrm>
                <a:off x="4312505" y="4246676"/>
                <a:ext cx="5109794" cy="724395"/>
              </a:xfrm>
              <a:prstGeom prst="rect">
                <a:avLst/>
              </a:prstGeom>
              <a:grp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latin typeface="Segoe UI Light"/>
                  </a:rPr>
                  <a:t>Azure App Service Web App</a:t>
                </a:r>
              </a:p>
            </p:txBody>
          </p:sp>
          <p:sp>
            <p:nvSpPr>
              <p:cNvPr id="13" name="Rectangle 23"/>
              <p:cNvSpPr/>
              <p:nvPr/>
            </p:nvSpPr>
            <p:spPr>
              <a:xfrm>
                <a:off x="5475919" y="3440399"/>
                <a:ext cx="1916175" cy="729325"/>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Public Site Extensions</a:t>
                </a:r>
              </a:p>
            </p:txBody>
          </p:sp>
          <p:sp>
            <p:nvSpPr>
              <p:cNvPr id="14" name="Rectangle 24"/>
              <p:cNvSpPr/>
              <p:nvPr/>
            </p:nvSpPr>
            <p:spPr>
              <a:xfrm>
                <a:off x="7449084" y="3440399"/>
                <a:ext cx="1973215" cy="730809"/>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Private Site Extensions</a:t>
                </a:r>
              </a:p>
            </p:txBody>
          </p:sp>
          <p:sp>
            <p:nvSpPr>
              <p:cNvPr id="15" name="Rectangle 25"/>
              <p:cNvSpPr/>
              <p:nvPr/>
            </p:nvSpPr>
            <p:spPr>
              <a:xfrm>
                <a:off x="4312504" y="2036620"/>
                <a:ext cx="1106424" cy="2134588"/>
              </a:xfrm>
              <a:prstGeom prst="rect">
                <a:avLst/>
              </a:prstGeom>
              <a:grpFill/>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prstClr val="white"/>
                    </a:solidFill>
                    <a:latin typeface="Segoe UI Light"/>
                  </a:rPr>
                  <a:t>Web Site</a:t>
                </a:r>
              </a:p>
            </p:txBody>
          </p:sp>
        </p:grpSp>
        <p:sp>
          <p:nvSpPr>
            <p:cNvPr id="7" name="Rectangle 16"/>
            <p:cNvSpPr/>
            <p:nvPr/>
          </p:nvSpPr>
          <p:spPr>
            <a:xfrm>
              <a:off x="4064812" y="2606397"/>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Kudu</a:t>
              </a:r>
            </a:p>
          </p:txBody>
        </p:sp>
        <p:sp>
          <p:nvSpPr>
            <p:cNvPr id="8" name="Rectangle 17"/>
            <p:cNvSpPr/>
            <p:nvPr/>
          </p:nvSpPr>
          <p:spPr>
            <a:xfrm>
              <a:off x="5504956" y="260639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Web Jobs</a:t>
              </a:r>
            </a:p>
          </p:txBody>
        </p:sp>
        <p:sp>
          <p:nvSpPr>
            <p:cNvPr id="9" name="Rectangle 18"/>
            <p:cNvSpPr/>
            <p:nvPr/>
          </p:nvSpPr>
          <p:spPr>
            <a:xfrm>
              <a:off x="4064811" y="1904508"/>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Monaco</a:t>
              </a:r>
            </a:p>
          </p:txBody>
        </p:sp>
        <p:sp>
          <p:nvSpPr>
            <p:cNvPr id="10" name="Rectangle 19"/>
            <p:cNvSpPr/>
            <p:nvPr/>
          </p:nvSpPr>
          <p:spPr>
            <a:xfrm>
              <a:off x="5504954" y="190450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solidFill>
                    <a:prstClr val="white"/>
                  </a:solidFill>
                  <a:latin typeface="Segoe UI Light"/>
                </a:rPr>
                <a:t>MSDeploy</a:t>
              </a:r>
              <a:endParaRPr lang="en-US" sz="2400" dirty="0">
                <a:solidFill>
                  <a:prstClr val="white"/>
                </a:solidFill>
                <a:latin typeface="Segoe UI Light"/>
              </a:endParaRPr>
            </a:p>
          </p:txBody>
        </p:sp>
        <p:sp>
          <p:nvSpPr>
            <p:cNvPr id="11" name="Rectangle 20"/>
            <p:cNvSpPr/>
            <p:nvPr/>
          </p:nvSpPr>
          <p:spPr>
            <a:xfrm>
              <a:off x="6945097" y="1904506"/>
              <a:ext cx="2880363" cy="626421"/>
            </a:xfrm>
            <a:prstGeom prst="rect">
              <a:avLst/>
            </a:prstGeom>
            <a:solidFill>
              <a:srgbClr val="1D4380"/>
            </a:solidFill>
            <a:ln w="3810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Build/Upload Your Own</a:t>
              </a:r>
            </a:p>
          </p:txBody>
        </p:sp>
        <p:sp>
          <p:nvSpPr>
            <p:cNvPr id="16" name="Rectangle 21"/>
            <p:cNvSpPr/>
            <p:nvPr/>
          </p:nvSpPr>
          <p:spPr>
            <a:xfrm>
              <a:off x="6945097" y="2613135"/>
              <a:ext cx="2880363" cy="626421"/>
            </a:xfrm>
            <a:prstGeom prst="rect">
              <a:avLst/>
            </a:prstGeom>
            <a:solidFill>
              <a:srgbClr val="1D4380"/>
            </a:solidFill>
            <a:ln w="38100">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Gallery</a:t>
              </a:r>
            </a:p>
          </p:txBody>
        </p:sp>
      </p:grpSp>
      <p:sp>
        <p:nvSpPr>
          <p:cNvPr id="17"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App Service Web App</a:t>
            </a:r>
          </a:p>
        </p:txBody>
      </p:sp>
    </p:spTree>
    <p:extLst>
      <p:ext uri="{BB962C8B-B14F-4D97-AF65-F5344CB8AC3E}">
        <p14:creationId xmlns:p14="http://schemas.microsoft.com/office/powerpoint/2010/main" val="42170866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150" y="2970214"/>
            <a:ext cx="11334749" cy="917575"/>
          </a:xfrm>
        </p:spPr>
        <p:txBody>
          <a:bodyPr/>
          <a:lstStyle/>
          <a:p>
            <a:r>
              <a:rPr lang="en-US" dirty="0"/>
              <a:t>Demo: Creating a </a:t>
            </a:r>
            <a:r>
              <a:rPr lang="en-US" dirty="0" err="1"/>
              <a:t>Wordpress</a:t>
            </a:r>
            <a:r>
              <a:rPr lang="en-US" dirty="0"/>
              <a:t> Blog</a:t>
            </a: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99165"/>
            <a:ext cx="12066872" cy="646331"/>
          </a:xfrm>
          <a:prstGeom prst="rect">
            <a:avLst/>
          </a:prstGeom>
          <a:noFill/>
        </p:spPr>
        <p:txBody>
          <a:bodyPr wrap="square" rtlCol="0">
            <a:spAutoFit/>
          </a:bodyPr>
          <a:lstStyle/>
          <a:p>
            <a:pPr algn="r"/>
            <a:r>
              <a:rPr lang="en-US" sz="3600" dirty="0">
                <a:solidFill>
                  <a:prstClr val="white"/>
                </a:solidFill>
              </a:rPr>
              <a:t>App Service Web App Architecture</a:t>
            </a:r>
          </a:p>
        </p:txBody>
      </p:sp>
      <p:grpSp>
        <p:nvGrpSpPr>
          <p:cNvPr id="4" name="Group 3"/>
          <p:cNvGrpSpPr/>
          <p:nvPr/>
        </p:nvGrpSpPr>
        <p:grpSpPr>
          <a:xfrm>
            <a:off x="354935" y="3329198"/>
            <a:ext cx="1792863" cy="1190005"/>
            <a:chOff x="199525" y="3319836"/>
            <a:chExt cx="1792863" cy="1190005"/>
          </a:xfrm>
        </p:grpSpPr>
        <p:sp>
          <p:nvSpPr>
            <p:cNvPr id="5" name="TextBox 4"/>
            <p:cNvSpPr txBox="1"/>
            <p:nvPr/>
          </p:nvSpPr>
          <p:spPr>
            <a:xfrm>
              <a:off x="199525" y="3863510"/>
              <a:ext cx="1792863" cy="646331"/>
            </a:xfrm>
            <a:prstGeom prst="rect">
              <a:avLst/>
            </a:prstGeom>
            <a:noFill/>
          </p:spPr>
          <p:txBody>
            <a:bodyPr wrap="none" rtlCol="0">
              <a:spAutoFit/>
            </a:bodyPr>
            <a:lstStyle/>
            <a:p>
              <a:pPr algn="ctr"/>
              <a:r>
                <a:rPr lang="en-US">
                  <a:solidFill>
                    <a:prstClr val="white"/>
                  </a:solidFill>
                </a:rPr>
                <a:t>Microsoft Azure</a:t>
              </a:r>
              <a:endParaRPr lang="en-US" dirty="0">
                <a:solidFill>
                  <a:prstClr val="white"/>
                </a:solidFill>
              </a:endParaRPr>
            </a:p>
            <a:p>
              <a:pPr algn="ctr"/>
              <a:r>
                <a:rPr lang="en-US" dirty="0">
                  <a:solidFill>
                    <a:prstClr val="white"/>
                  </a:solidFill>
                </a:rPr>
                <a:t>Load Balancer</a:t>
              </a:r>
            </a:p>
          </p:txBody>
        </p:sp>
        <p:grpSp>
          <p:nvGrpSpPr>
            <p:cNvPr id="6" name="Group 5"/>
            <p:cNvGrpSpPr/>
            <p:nvPr/>
          </p:nvGrpSpPr>
          <p:grpSpPr>
            <a:xfrm>
              <a:off x="625228" y="3319836"/>
              <a:ext cx="941456" cy="493702"/>
              <a:chOff x="729527" y="2180022"/>
              <a:chExt cx="941456" cy="493702"/>
            </a:xfrm>
          </p:grpSpPr>
          <p:sp>
            <p:nvSpPr>
              <p:cNvPr id="7" name="Trapezoid 6"/>
              <p:cNvSpPr/>
              <p:nvPr/>
            </p:nvSpPr>
            <p:spPr>
              <a:xfrm>
                <a:off x="729527" y="2180022"/>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2">
                <a:duotone>
                  <a:prstClr val="black"/>
                  <a:srgbClr val="1D4380">
                    <a:tint val="45000"/>
                    <a:satMod val="400000"/>
                  </a:srgbClr>
                </a:duotone>
              </a:blip>
              <a:stretch>
                <a:fillRect/>
              </a:stretch>
            </p:blipFill>
            <p:spPr>
              <a:xfrm>
                <a:off x="1034424" y="2234337"/>
                <a:ext cx="331662" cy="439325"/>
              </a:xfrm>
              <a:prstGeom prst="rect">
                <a:avLst/>
              </a:prstGeom>
            </p:spPr>
          </p:pic>
        </p:grpSp>
      </p:grpSp>
      <p:cxnSp>
        <p:nvCxnSpPr>
          <p:cNvPr id="9" name="Elbow Connector 8"/>
          <p:cNvCxnSpPr>
            <a:stCxn id="11" idx="2"/>
            <a:endCxn id="27" idx="2"/>
          </p:cNvCxnSpPr>
          <p:nvPr/>
        </p:nvCxnSpPr>
        <p:spPr>
          <a:xfrm rot="5400000">
            <a:off x="5839005" y="4915410"/>
            <a:ext cx="411831" cy="2148037"/>
          </a:xfrm>
          <a:prstGeom prst="bentConnector2">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503" y="5258949"/>
            <a:ext cx="2565544" cy="524564"/>
            <a:chOff x="3465037" y="5224830"/>
            <a:chExt cx="2565544" cy="524564"/>
          </a:xfrm>
        </p:grpSpPr>
        <p:pic>
          <p:nvPicPr>
            <p:cNvPr id="11" name="Picture 10"/>
            <p:cNvPicPr>
              <a:picLocks noChangeAspect="1"/>
            </p:cNvPicPr>
            <p:nvPr/>
          </p:nvPicPr>
          <p:blipFill>
            <a:blip r:embed="rId3">
              <a:biLevel thresh="25000"/>
            </a:blip>
            <a:stretch>
              <a:fillRect/>
            </a:stretch>
          </p:blipFill>
          <p:spPr>
            <a:xfrm>
              <a:off x="3465037" y="5224830"/>
              <a:ext cx="414869" cy="524564"/>
            </a:xfrm>
            <a:prstGeom prst="rect">
              <a:avLst/>
            </a:prstGeom>
          </p:spPr>
        </p:pic>
        <p:sp>
          <p:nvSpPr>
            <p:cNvPr id="12" name="TextBox 11"/>
            <p:cNvSpPr txBox="1"/>
            <p:nvPr/>
          </p:nvSpPr>
          <p:spPr>
            <a:xfrm>
              <a:off x="3954849" y="5370838"/>
              <a:ext cx="2075732" cy="369332"/>
            </a:xfrm>
            <a:prstGeom prst="rect">
              <a:avLst/>
            </a:prstGeom>
            <a:noFill/>
          </p:spPr>
          <p:txBody>
            <a:bodyPr wrap="square" rtlCol="0">
              <a:spAutoFit/>
            </a:bodyPr>
            <a:lstStyle/>
            <a:p>
              <a:r>
                <a:rPr lang="en-US" dirty="0">
                  <a:solidFill>
                    <a:prstClr val="white"/>
                  </a:solidFill>
                </a:rPr>
                <a:t>Runtime Database</a:t>
              </a:r>
            </a:p>
          </p:txBody>
        </p:sp>
      </p:grpSp>
      <p:cxnSp>
        <p:nvCxnSpPr>
          <p:cNvPr id="13" name="Straight Arrow Connector 12"/>
          <p:cNvCxnSpPr>
            <a:stCxn id="30" idx="2"/>
            <a:endCxn id="17" idx="1"/>
          </p:cNvCxnSpPr>
          <p:nvPr/>
        </p:nvCxnSpPr>
        <p:spPr>
          <a:xfrm flipV="1">
            <a:off x="4970900" y="3564271"/>
            <a:ext cx="962641" cy="164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biLevel thresh="25000"/>
          </a:blip>
          <a:stretch>
            <a:fillRect/>
          </a:stretch>
        </p:blipFill>
        <p:spPr>
          <a:xfrm>
            <a:off x="8943332" y="2957398"/>
            <a:ext cx="553200" cy="584665"/>
          </a:xfrm>
          <a:prstGeom prst="rect">
            <a:avLst/>
          </a:prstGeom>
        </p:spPr>
      </p:pic>
      <p:sp>
        <p:nvSpPr>
          <p:cNvPr id="15" name="TextBox 14"/>
          <p:cNvSpPr txBox="1"/>
          <p:nvPr/>
        </p:nvSpPr>
        <p:spPr>
          <a:xfrm>
            <a:off x="9522564" y="3018701"/>
            <a:ext cx="2347309" cy="369332"/>
          </a:xfrm>
          <a:prstGeom prst="rect">
            <a:avLst/>
          </a:prstGeom>
          <a:noFill/>
        </p:spPr>
        <p:txBody>
          <a:bodyPr wrap="none" rtlCol="0">
            <a:spAutoFit/>
          </a:bodyPr>
          <a:lstStyle/>
          <a:p>
            <a:r>
              <a:rPr lang="en-US" dirty="0">
                <a:solidFill>
                  <a:prstClr val="white"/>
                </a:solidFill>
              </a:rPr>
              <a:t>Application Database</a:t>
            </a:r>
          </a:p>
        </p:txBody>
      </p:sp>
      <p:grpSp>
        <p:nvGrpSpPr>
          <p:cNvPr id="16" name="Group 15"/>
          <p:cNvGrpSpPr/>
          <p:nvPr/>
        </p:nvGrpSpPr>
        <p:grpSpPr>
          <a:xfrm>
            <a:off x="5933541" y="2840588"/>
            <a:ext cx="2364339" cy="1447365"/>
            <a:chOff x="4958360" y="2362629"/>
            <a:chExt cx="2364339" cy="1447365"/>
          </a:xfrm>
        </p:grpSpPr>
        <p:sp>
          <p:nvSpPr>
            <p:cNvPr id="17" name="Rectangle 16"/>
            <p:cNvSpPr/>
            <p:nvPr/>
          </p:nvSpPr>
          <p:spPr>
            <a:xfrm>
              <a:off x="4958360" y="2362629"/>
              <a:ext cx="2364339" cy="1447365"/>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p:cNvPicPr>
              <a:picLocks noChangeAspect="1"/>
            </p:cNvPicPr>
            <p:nvPr/>
          </p:nvPicPr>
          <p:blipFill>
            <a:blip r:embed="rId5">
              <a:biLevel thresh="25000"/>
            </a:blip>
            <a:stretch>
              <a:fillRect/>
            </a:stretch>
          </p:blipFill>
          <p:spPr>
            <a:xfrm>
              <a:off x="5133821" y="3153831"/>
              <a:ext cx="572299" cy="467481"/>
            </a:xfrm>
            <a:prstGeom prst="rect">
              <a:avLst/>
            </a:prstGeom>
          </p:spPr>
        </p:pic>
        <p:pic>
          <p:nvPicPr>
            <p:cNvPr id="19" name="Picture 18"/>
            <p:cNvPicPr>
              <a:picLocks noChangeAspect="1"/>
            </p:cNvPicPr>
            <p:nvPr/>
          </p:nvPicPr>
          <p:blipFill>
            <a:blip r:embed="rId5">
              <a:biLevel thresh="25000"/>
            </a:blip>
            <a:stretch>
              <a:fillRect/>
            </a:stretch>
          </p:blipFill>
          <p:spPr>
            <a:xfrm>
              <a:off x="6574938" y="2548855"/>
              <a:ext cx="572299" cy="467481"/>
            </a:xfrm>
            <a:prstGeom prst="rect">
              <a:avLst/>
            </a:prstGeom>
          </p:spPr>
        </p:pic>
        <p:pic>
          <p:nvPicPr>
            <p:cNvPr id="20" name="Picture 19"/>
            <p:cNvPicPr>
              <a:picLocks noChangeAspect="1"/>
            </p:cNvPicPr>
            <p:nvPr/>
          </p:nvPicPr>
          <p:blipFill>
            <a:blip r:embed="rId5">
              <a:biLevel thresh="25000"/>
            </a:blip>
            <a:stretch>
              <a:fillRect/>
            </a:stretch>
          </p:blipFill>
          <p:spPr>
            <a:xfrm>
              <a:off x="5854380" y="2548855"/>
              <a:ext cx="572299" cy="467481"/>
            </a:xfrm>
            <a:prstGeom prst="rect">
              <a:avLst/>
            </a:prstGeom>
          </p:spPr>
        </p:pic>
        <p:pic>
          <p:nvPicPr>
            <p:cNvPr id="21" name="Picture 20"/>
            <p:cNvPicPr>
              <a:picLocks noChangeAspect="1"/>
            </p:cNvPicPr>
            <p:nvPr/>
          </p:nvPicPr>
          <p:blipFill>
            <a:blip r:embed="rId5">
              <a:biLevel thresh="25000"/>
            </a:blip>
            <a:stretch>
              <a:fillRect/>
            </a:stretch>
          </p:blipFill>
          <p:spPr>
            <a:xfrm>
              <a:off x="5133822" y="2548856"/>
              <a:ext cx="572299" cy="467481"/>
            </a:xfrm>
            <a:prstGeom prst="rect">
              <a:avLst/>
            </a:prstGeom>
          </p:spPr>
        </p:pic>
        <p:pic>
          <p:nvPicPr>
            <p:cNvPr id="22" name="Picture 21"/>
            <p:cNvPicPr>
              <a:picLocks noChangeAspect="1"/>
            </p:cNvPicPr>
            <p:nvPr/>
          </p:nvPicPr>
          <p:blipFill>
            <a:blip r:embed="rId5">
              <a:biLevel thresh="25000"/>
            </a:blip>
            <a:stretch>
              <a:fillRect/>
            </a:stretch>
          </p:blipFill>
          <p:spPr>
            <a:xfrm>
              <a:off x="5854378" y="3151811"/>
              <a:ext cx="572299" cy="467481"/>
            </a:xfrm>
            <a:prstGeom prst="rect">
              <a:avLst/>
            </a:prstGeom>
          </p:spPr>
        </p:pic>
        <p:pic>
          <p:nvPicPr>
            <p:cNvPr id="23" name="Picture 22"/>
            <p:cNvPicPr>
              <a:picLocks noChangeAspect="1"/>
            </p:cNvPicPr>
            <p:nvPr/>
          </p:nvPicPr>
          <p:blipFill>
            <a:blip r:embed="rId5">
              <a:biLevel thresh="25000"/>
            </a:blip>
            <a:stretch>
              <a:fillRect/>
            </a:stretch>
          </p:blipFill>
          <p:spPr>
            <a:xfrm>
              <a:off x="6574938" y="3151811"/>
              <a:ext cx="572299" cy="467481"/>
            </a:xfrm>
            <a:prstGeom prst="rect">
              <a:avLst/>
            </a:prstGeom>
          </p:spPr>
        </p:pic>
      </p:grpSp>
      <p:pic>
        <p:nvPicPr>
          <p:cNvPr id="24" name="Picture 23"/>
          <p:cNvPicPr>
            <a:picLocks noChangeAspect="1"/>
          </p:cNvPicPr>
          <p:nvPr/>
        </p:nvPicPr>
        <p:blipFill>
          <a:blip r:embed="rId6">
            <a:biLevel thresh="25000"/>
          </a:blip>
          <a:stretch>
            <a:fillRect/>
          </a:stretch>
        </p:blipFill>
        <p:spPr>
          <a:xfrm>
            <a:off x="5614685" y="2475040"/>
            <a:ext cx="632604" cy="530708"/>
          </a:xfrm>
          <a:prstGeom prst="rect">
            <a:avLst/>
          </a:prstGeom>
        </p:spPr>
      </p:pic>
      <p:cxnSp>
        <p:nvCxnSpPr>
          <p:cNvPr id="25" name="Elbow Connector 24"/>
          <p:cNvCxnSpPr>
            <a:stCxn id="11" idx="1"/>
            <a:endCxn id="30" idx="1"/>
          </p:cNvCxnSpPr>
          <p:nvPr/>
        </p:nvCxnSpPr>
        <p:spPr>
          <a:xfrm rot="10800000">
            <a:off x="4707173" y="3779863"/>
            <a:ext cx="2204331" cy="1741368"/>
          </a:xfrm>
          <a:prstGeom prst="bentConnector2">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258" y="5996246"/>
            <a:ext cx="2046642" cy="398196"/>
            <a:chOff x="1938324" y="1043723"/>
            <a:chExt cx="2046642" cy="398196"/>
          </a:xfrm>
        </p:grpSpPr>
        <p:pic>
          <p:nvPicPr>
            <p:cNvPr id="27" name="Picture 26"/>
            <p:cNvPicPr>
              <a:picLocks noChangeAspect="1"/>
            </p:cNvPicPr>
            <p:nvPr/>
          </p:nvPicPr>
          <p:blipFill>
            <a:blip r:embed="rId2">
              <a:biLevel thresh="25000"/>
            </a:blip>
            <a:stretch>
              <a:fillRect/>
            </a:stretch>
          </p:blipFill>
          <p:spPr>
            <a:xfrm rot="16200000">
              <a:off x="3522140" y="979092"/>
              <a:ext cx="398196" cy="527457"/>
            </a:xfrm>
            <a:prstGeom prst="rect">
              <a:avLst/>
            </a:prstGeom>
          </p:spPr>
        </p:pic>
        <p:sp>
          <p:nvSpPr>
            <p:cNvPr id="28" name="TextBox 27"/>
            <p:cNvSpPr txBox="1"/>
            <p:nvPr/>
          </p:nvSpPr>
          <p:spPr>
            <a:xfrm>
              <a:off x="1938324" y="1058154"/>
              <a:ext cx="1519184" cy="369332"/>
            </a:xfrm>
            <a:prstGeom prst="rect">
              <a:avLst/>
            </a:prstGeom>
            <a:noFill/>
          </p:spPr>
          <p:txBody>
            <a:bodyPr wrap="square" rtlCol="0">
              <a:spAutoFit/>
            </a:bodyPr>
            <a:lstStyle/>
            <a:p>
              <a:pPr algn="ctr"/>
              <a:r>
                <a:rPr lang="en-US" dirty="0">
                  <a:solidFill>
                    <a:prstClr val="white"/>
                  </a:solidFill>
                </a:rPr>
                <a:t>API Endpoint</a:t>
              </a:r>
            </a:p>
          </p:txBody>
        </p:sp>
      </p:grpSp>
      <p:grpSp>
        <p:nvGrpSpPr>
          <p:cNvPr id="29" name="Group 28"/>
          <p:cNvGrpSpPr/>
          <p:nvPr/>
        </p:nvGrpSpPr>
        <p:grpSpPr>
          <a:xfrm>
            <a:off x="2327970" y="3381667"/>
            <a:ext cx="2642929" cy="666509"/>
            <a:chOff x="1344823" y="3365171"/>
            <a:chExt cx="2642929" cy="666509"/>
          </a:xfrm>
        </p:grpSpPr>
        <p:pic>
          <p:nvPicPr>
            <p:cNvPr id="30" name="Picture 29"/>
            <p:cNvPicPr>
              <a:picLocks noChangeAspect="1"/>
            </p:cNvPicPr>
            <p:nvPr/>
          </p:nvPicPr>
          <p:blipFill>
            <a:blip r:embed="rId2">
              <a:biLevel thresh="25000"/>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69332"/>
            </a:xfrm>
            <a:prstGeom prst="rect">
              <a:avLst/>
            </a:prstGeom>
            <a:noFill/>
          </p:spPr>
          <p:txBody>
            <a:bodyPr wrap="square" rtlCol="0">
              <a:spAutoFit/>
            </a:bodyPr>
            <a:lstStyle/>
            <a:p>
              <a:pPr algn="ctr"/>
              <a:r>
                <a:rPr lang="en-US" dirty="0">
                  <a:solidFill>
                    <a:prstClr val="white"/>
                  </a:solidFill>
                </a:rPr>
                <a:t>Frontend (IIS ARR)</a:t>
              </a:r>
            </a:p>
          </p:txBody>
        </p:sp>
      </p:grpSp>
      <p:grpSp>
        <p:nvGrpSpPr>
          <p:cNvPr id="32" name="Group 31"/>
          <p:cNvGrpSpPr/>
          <p:nvPr/>
        </p:nvGrpSpPr>
        <p:grpSpPr>
          <a:xfrm>
            <a:off x="2541959" y="1689999"/>
            <a:ext cx="2428942" cy="398196"/>
            <a:chOff x="1556025" y="2185356"/>
            <a:chExt cx="2428942" cy="398196"/>
          </a:xfrm>
        </p:grpSpPr>
        <p:pic>
          <p:nvPicPr>
            <p:cNvPr id="33" name="Picture 32"/>
            <p:cNvPicPr>
              <a:picLocks noChangeAspect="1"/>
            </p:cNvPicPr>
            <p:nvPr/>
          </p:nvPicPr>
          <p:blipFill>
            <a:blip r:embed="rId2">
              <a:biLevel thresh="25000"/>
            </a:blip>
            <a:stretch>
              <a:fillRect/>
            </a:stretch>
          </p:blipFill>
          <p:spPr>
            <a:xfrm rot="16200000">
              <a:off x="3522141" y="2120725"/>
              <a:ext cx="398196" cy="527457"/>
            </a:xfrm>
            <a:prstGeom prst="rect">
              <a:avLst/>
            </a:prstGeom>
          </p:spPr>
        </p:pic>
        <p:sp>
          <p:nvSpPr>
            <p:cNvPr id="34" name="TextBox 33"/>
            <p:cNvSpPr txBox="1"/>
            <p:nvPr/>
          </p:nvSpPr>
          <p:spPr>
            <a:xfrm>
              <a:off x="1556025" y="2192789"/>
              <a:ext cx="1901483" cy="369332"/>
            </a:xfrm>
            <a:prstGeom prst="rect">
              <a:avLst/>
            </a:prstGeom>
            <a:noFill/>
          </p:spPr>
          <p:txBody>
            <a:bodyPr wrap="none" rtlCol="0">
              <a:spAutoFit/>
            </a:bodyPr>
            <a:lstStyle/>
            <a:p>
              <a:pPr algn="ctr"/>
              <a:r>
                <a:rPr lang="en-US" dirty="0">
                  <a:solidFill>
                    <a:prstClr val="white"/>
                  </a:solidFill>
                </a:rPr>
                <a:t>Publish Endpoint</a:t>
              </a:r>
            </a:p>
          </p:txBody>
        </p:sp>
      </p:grpSp>
      <p:grpSp>
        <p:nvGrpSpPr>
          <p:cNvPr id="35" name="Group 34"/>
          <p:cNvGrpSpPr/>
          <p:nvPr/>
        </p:nvGrpSpPr>
        <p:grpSpPr>
          <a:xfrm>
            <a:off x="7219015" y="1251808"/>
            <a:ext cx="3791842" cy="897331"/>
            <a:chOff x="7023943" y="1441808"/>
            <a:chExt cx="3791842" cy="897331"/>
          </a:xfrm>
        </p:grpSpPr>
        <p:grpSp>
          <p:nvGrpSpPr>
            <p:cNvPr id="36" name="Group 35"/>
            <p:cNvGrpSpPr/>
            <p:nvPr/>
          </p:nvGrpSpPr>
          <p:grpSpPr>
            <a:xfrm>
              <a:off x="7355047" y="1811160"/>
              <a:ext cx="3460738" cy="527979"/>
              <a:chOff x="7355047" y="1762195"/>
              <a:chExt cx="3460738" cy="527979"/>
            </a:xfrm>
          </p:grpSpPr>
          <p:grpSp>
            <p:nvGrpSpPr>
              <p:cNvPr id="38" name="Group 37"/>
              <p:cNvGrpSpPr/>
              <p:nvPr/>
            </p:nvGrpSpPr>
            <p:grpSpPr>
              <a:xfrm>
                <a:off x="8722228" y="1762195"/>
                <a:ext cx="2093557" cy="527979"/>
                <a:chOff x="8519842" y="5165196"/>
                <a:chExt cx="2093557" cy="527979"/>
              </a:xfrm>
            </p:grpSpPr>
            <p:pic>
              <p:nvPicPr>
                <p:cNvPr id="41" name="Picture 40"/>
                <p:cNvPicPr>
                  <a:picLocks noChangeAspect="1"/>
                </p:cNvPicPr>
                <p:nvPr/>
              </p:nvPicPr>
              <p:blipFill>
                <a:blip r:embed="rId7">
                  <a:biLevel thresh="25000"/>
                </a:blip>
                <a:stretch>
                  <a:fillRect/>
                </a:stretch>
              </p:blipFill>
              <p:spPr>
                <a:xfrm>
                  <a:off x="8519842" y="5165196"/>
                  <a:ext cx="605264" cy="527979"/>
                </a:xfrm>
                <a:prstGeom prst="rect">
                  <a:avLst/>
                </a:prstGeom>
              </p:spPr>
            </p:pic>
            <p:sp>
              <p:nvSpPr>
                <p:cNvPr id="42" name="TextBox 41"/>
                <p:cNvSpPr txBox="1"/>
                <p:nvPr/>
              </p:nvSpPr>
              <p:spPr>
                <a:xfrm>
                  <a:off x="9125106" y="5246227"/>
                  <a:ext cx="1488293" cy="369332"/>
                </a:xfrm>
                <a:prstGeom prst="rect">
                  <a:avLst/>
                </a:prstGeom>
                <a:noFill/>
              </p:spPr>
              <p:txBody>
                <a:bodyPr wrap="none" rtlCol="0">
                  <a:spAutoFit/>
                </a:bodyPr>
                <a:lstStyle/>
                <a:p>
                  <a:r>
                    <a:rPr lang="en-US" dirty="0">
                      <a:solidFill>
                        <a:prstClr val="white"/>
                      </a:solidFill>
                    </a:rPr>
                    <a:t>Blob Storage</a:t>
                  </a:r>
                </a:p>
              </p:txBody>
            </p:sp>
          </p:grpSp>
          <p:pic>
            <p:nvPicPr>
              <p:cNvPr id="39" name="Picture 38"/>
              <p:cNvPicPr>
                <a:picLocks noChangeAspect="1"/>
              </p:cNvPicPr>
              <p:nvPr/>
            </p:nvPicPr>
            <p:blipFill>
              <a:blip r:embed="rId8">
                <a:biLevel thresh="25000"/>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23943" y="1441808"/>
              <a:ext cx="1234505" cy="369332"/>
            </a:xfrm>
            <a:prstGeom prst="rect">
              <a:avLst/>
            </a:prstGeom>
            <a:noFill/>
          </p:spPr>
          <p:txBody>
            <a:bodyPr wrap="none" rtlCol="0">
              <a:spAutoFit/>
            </a:bodyPr>
            <a:lstStyle/>
            <a:p>
              <a:r>
                <a:rPr lang="en-US" dirty="0">
                  <a:solidFill>
                    <a:prstClr val="white"/>
                  </a:solidFill>
                </a:rPr>
                <a:t>File Server</a:t>
              </a:r>
            </a:p>
          </p:txBody>
        </p:sp>
      </p:grpSp>
      <p:cxnSp>
        <p:nvCxnSpPr>
          <p:cNvPr id="43" name="Straight Arrow Connector 42"/>
          <p:cNvCxnSpPr>
            <a:stCxn id="54" idx="3"/>
            <a:endCxn id="39" idx="1"/>
          </p:cNvCxnSpPr>
          <p:nvPr/>
        </p:nvCxnSpPr>
        <p:spPr>
          <a:xfrm>
            <a:off x="6203790" y="1885148"/>
            <a:ext cx="1346329" cy="1"/>
          </a:xfrm>
          <a:prstGeom prst="straightConnector1">
            <a:avLst/>
          </a:prstGeom>
          <a:ln w="28575">
            <a:solidFill>
              <a:srgbClr val="00B0F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999" y="2120282"/>
            <a:ext cx="718018" cy="722595"/>
          </a:xfrm>
          <a:prstGeom prst="bentConnector3">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5710" y="4653501"/>
            <a:ext cx="3228" cy="605448"/>
          </a:xfrm>
          <a:prstGeom prst="straightConnector1">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418" y="3249731"/>
            <a:ext cx="820914" cy="1082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4488" y="2136108"/>
            <a:ext cx="1801469" cy="614504"/>
            <a:chOff x="144154" y="2312570"/>
            <a:chExt cx="1801469" cy="614504"/>
          </a:xfrm>
        </p:grpSpPr>
        <p:pic>
          <p:nvPicPr>
            <p:cNvPr id="48" name="Picture 47"/>
            <p:cNvPicPr>
              <a:picLocks noChangeAspect="1"/>
            </p:cNvPicPr>
            <p:nvPr/>
          </p:nvPicPr>
          <p:blipFill>
            <a:blip r:embed="rId9">
              <a:biLevel thresh="25000"/>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10">
              <a:biLevel thresh="25000"/>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1">
              <a:biLevel thresh="25000"/>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5822" y="2775591"/>
            <a:ext cx="5544" cy="553607"/>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a:off x="1660381" y="3576049"/>
            <a:ext cx="2783062" cy="47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3541" y="4287953"/>
            <a:ext cx="2364338" cy="36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Metering</a:t>
            </a:r>
          </a:p>
        </p:txBody>
      </p:sp>
      <p:pic>
        <p:nvPicPr>
          <p:cNvPr id="54" name="Picture 53"/>
          <p:cNvPicPr>
            <a:picLocks noChangeAspect="1"/>
          </p:cNvPicPr>
          <p:nvPr/>
        </p:nvPicPr>
        <p:blipFill>
          <a:blip r:embed="rId8">
            <a:biLevel thresh="25000"/>
          </a:blip>
          <a:stretch>
            <a:fillRect/>
          </a:stretch>
        </p:blipFill>
        <p:spPr>
          <a:xfrm>
            <a:off x="5627417" y="1647726"/>
            <a:ext cx="576373" cy="474843"/>
          </a:xfrm>
          <a:prstGeom prst="rect">
            <a:avLst/>
          </a:prstGeom>
        </p:spPr>
      </p:pic>
      <p:sp>
        <p:nvSpPr>
          <p:cNvPr id="55" name="TextBox 54"/>
          <p:cNvSpPr txBox="1"/>
          <p:nvPr/>
        </p:nvSpPr>
        <p:spPr>
          <a:xfrm>
            <a:off x="5198900" y="918035"/>
            <a:ext cx="1433406" cy="646331"/>
          </a:xfrm>
          <a:prstGeom prst="rect">
            <a:avLst/>
          </a:prstGeom>
          <a:noFill/>
        </p:spPr>
        <p:txBody>
          <a:bodyPr wrap="none" rtlCol="0">
            <a:spAutoFit/>
          </a:bodyPr>
          <a:lstStyle/>
          <a:p>
            <a:r>
              <a:rPr lang="en-US" dirty="0">
                <a:solidFill>
                  <a:prstClr val="white"/>
                </a:solidFill>
              </a:rPr>
              <a:t>Deployment</a:t>
            </a:r>
          </a:p>
          <a:p>
            <a:pPr algn="ctr"/>
            <a:r>
              <a:rPr lang="en-US" dirty="0">
                <a:solidFill>
                  <a:prstClr val="white"/>
                </a:solidFill>
              </a:rPr>
              <a:t>Server(s)</a:t>
            </a:r>
          </a:p>
        </p:txBody>
      </p:sp>
      <p:cxnSp>
        <p:nvCxnSpPr>
          <p:cNvPr id="56" name="Straight Arrow Connector 55"/>
          <p:cNvCxnSpPr>
            <a:stCxn id="33" idx="2"/>
            <a:endCxn id="54" idx="1"/>
          </p:cNvCxnSpPr>
          <p:nvPr/>
        </p:nvCxnSpPr>
        <p:spPr>
          <a:xfrm flipV="1">
            <a:off x="4970902" y="1885148"/>
            <a:ext cx="656515" cy="3949"/>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999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4563833" y="2336842"/>
            <a:ext cx="7281204" cy="2737360"/>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1302" y="2149475"/>
            <a:ext cx="4110493" cy="2719388"/>
          </a:xfrm>
          <a:prstGeom prst="rect">
            <a:avLst/>
          </a:prstGeom>
        </p:spPr>
      </p:pic>
      <p:sp>
        <p:nvSpPr>
          <p:cNvPr id="2" name="Right Triangle 1"/>
          <p:cNvSpPr/>
          <p:nvPr/>
        </p:nvSpPr>
        <p:spPr bwMode="auto">
          <a:xfrm>
            <a:off x="4761795" y="4434729"/>
            <a:ext cx="1014666" cy="434134"/>
          </a:xfrm>
          <a:prstGeom prst="rtTriangle">
            <a:avLst/>
          </a:prstGeom>
          <a:solidFill>
            <a:schemeClr val="tx1">
              <a:lumMod val="40000"/>
              <a:lumOff val="60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9723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WebJobs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a:t>Light-weight CPU Intensive Tasks</a:t>
            </a: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run.cmd, run.bat</a:t>
                </a:r>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run.exe</a:t>
                </a:r>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run.ps1</a:t>
                </a:r>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run.sh</a:t>
                </a:r>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run.py</a:t>
                </a:r>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run.js</a:t>
                </a:r>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BlobTrigger</a:t>
            </a:r>
            <a:r>
              <a:rPr lang="en-US" sz="2800" dirty="0">
                <a:solidFill>
                  <a:schemeClr val="tx1"/>
                </a:solidFill>
              </a:rPr>
              <a:t>, </a:t>
            </a:r>
            <a:r>
              <a:rPr lang="en-US" sz="2800" dirty="0" err="1">
                <a:solidFill>
                  <a:schemeClr val="tx1"/>
                </a:solidFill>
              </a:rPr>
              <a:t>TableTrigger</a:t>
            </a:r>
            <a:r>
              <a:rPr lang="en-US" sz="2800" dirty="0">
                <a:solidFill>
                  <a:schemeClr val="tx1"/>
                </a:solidFill>
              </a:rPr>
              <a:t>,  </a:t>
            </a:r>
            <a:r>
              <a:rPr lang="en-US" sz="2800" dirty="0" err="1">
                <a:solidFill>
                  <a:schemeClr val="tx1"/>
                </a:solidFill>
              </a:rPr>
              <a:t>QueueTrigger</a:t>
            </a:r>
            <a:r>
              <a:rPr lang="en-US" sz="2800" dirty="0">
                <a:solidFill>
                  <a:schemeClr val="tx1"/>
                </a:solidFill>
              </a:rPr>
              <a:t>, </a:t>
            </a:r>
            <a:br>
              <a:rPr lang="en-US" sz="2800" dirty="0">
                <a:solidFill>
                  <a:schemeClr val="tx1"/>
                </a:solidFill>
              </a:rPr>
            </a:br>
            <a:r>
              <a:rPr lang="en-US" sz="2800" dirty="0" err="1">
                <a:solidFill>
                  <a:schemeClr val="tx1"/>
                </a:solidFill>
              </a:rPr>
              <a:t>ServicebusTrigger</a:t>
            </a:r>
            <a:endParaRPr lang="en-US" sz="2800" dirty="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a:solidFill>
                  <a:schemeClr val="tx1"/>
                </a:solidFill>
              </a:rPr>
              <a:t>WebJobs</a:t>
            </a:r>
            <a:r>
              <a:rPr lang="en-US" sz="2800" dirty="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Portal, Visual Studio, CLI, </a:t>
            </a:r>
            <a:r>
              <a:rPr lang="en-US" sz="2800" dirty="0" err="1">
                <a:solidFill>
                  <a:schemeClr val="tx1"/>
                </a:solidFill>
              </a:rPr>
              <a:t>Git</a:t>
            </a:r>
            <a:endParaRPr lang="en-US" sz="2800" dirty="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j-lt"/>
                <a:ea typeface="+mj-ea"/>
                <a:cs typeface="+mj-cs"/>
              </a:rPr>
              <a:t>The three ways to host your applications on the Microsoft Azure Platform</a:t>
            </a: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TextBox 5"/>
            <p:cNvSpPr txBox="1"/>
            <p:nvPr/>
          </p:nvSpPr>
          <p:spPr>
            <a:xfrm>
              <a:off x="242716" y="4628708"/>
              <a:ext cx="4555066" cy="107721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mj-lt"/>
                </a:rPr>
                <a:t>Infrastructure as a 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mj-lt"/>
                </a:rPr>
                <a:t>IaaS</a:t>
              </a: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mj-lt"/>
                </a:rPr>
                <a:t>Platform as a 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chemeClr val="bg1"/>
                  </a:solidFill>
                  <a:effectLst/>
                  <a:uLnTx/>
                  <a:uFillTx/>
                  <a:latin typeface="+mj-lt"/>
                </a:rPr>
                <a:t>PaaS</a:t>
              </a:r>
            </a:p>
          </p:txBody>
        </p:sp>
      </p:grpSp>
      <p:sp>
        <p:nvSpPr>
          <p:cNvPr id="14" name="Title 13"/>
          <p:cNvSpPr>
            <a:spLocks noGrp="1"/>
          </p:cNvSpPr>
          <p:nvPr>
            <p:ph type="title"/>
          </p:nvPr>
        </p:nvSpPr>
        <p:spPr/>
        <p:txBody>
          <a:bodyPr/>
          <a:lstStyle/>
          <a:p>
            <a:r>
              <a:rPr lang="en-US" dirty="0"/>
              <a:t>Host your applications on Azure</a:t>
            </a:r>
          </a:p>
        </p:txBody>
      </p:sp>
    </p:spTree>
    <p:extLst>
      <p:ext uri="{BB962C8B-B14F-4D97-AF65-F5344CB8AC3E}">
        <p14:creationId xmlns:p14="http://schemas.microsoft.com/office/powerpoint/2010/main" val="122670504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err="1"/>
              <a:t>WebJobs</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API Apps</a:t>
            </a:r>
          </a:p>
        </p:txBody>
      </p:sp>
    </p:spTree>
    <p:extLst>
      <p:ext uri="{BB962C8B-B14F-4D97-AF65-F5344CB8AC3E}">
        <p14:creationId xmlns:p14="http://schemas.microsoft.com/office/powerpoint/2010/main" val="391509781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Easily use cloud or custom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built-in APIs for popular SaaS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An ecosystem of APIs for any need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Create and publish custom, reusable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Visual Studio tooling with one click publish and remote debugging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Automatic client SDK generation for many languages</a:t>
            </a:r>
          </a:p>
          <a:p>
            <a:pPr marL="855551" lvl="1" indent="-336145" defTabSz="878526">
              <a:spcAft>
                <a:spcPts val="2353"/>
              </a:spcAft>
              <a:buFont typeface="Arial" panose="020B0604020202020204" pitchFamily="34" charset="0"/>
              <a:buChar char="•"/>
            </a:pPr>
            <a:endParaRPr lang="en-US" sz="2353" dirty="0">
              <a:solidFill>
                <a:srgbClr val="FFFFFF"/>
              </a:solidFill>
              <a:latin typeface="Segoe UI Light"/>
            </a:endParaRPr>
          </a:p>
        </p:txBody>
      </p:sp>
      <p:sp>
        <p:nvSpPr>
          <p:cNvPr id="49" name="Rectangle 48"/>
          <p:cNvSpPr/>
          <p:nvPr/>
        </p:nvSpPr>
        <p:spPr>
          <a:xfrm>
            <a:off x="1296641" y="3703490"/>
            <a:ext cx="2895253" cy="814661"/>
          </a:xfrm>
          <a:prstGeom prst="rect">
            <a:avLst/>
          </a:prstGeom>
        </p:spPr>
        <p:txBody>
          <a:bodyPr wrap="none">
            <a:spAutoFit/>
          </a:bodyPr>
          <a:lstStyle/>
          <a:p>
            <a:pPr algn="ctr" defTabSz="878526"/>
            <a:r>
              <a:rPr lang="en-US" sz="2353" dirty="0">
                <a:solidFill>
                  <a:srgbClr val="FFFFFF"/>
                </a:solidFill>
                <a:latin typeface="Segoe UI Light"/>
              </a:rPr>
              <a:t>Create, consume and</a:t>
            </a:r>
          </a:p>
          <a:p>
            <a:pPr algn="ctr" defTabSz="878526"/>
            <a:r>
              <a:rPr lang="en-US" sz="2353" dirty="0">
                <a:solidFill>
                  <a:srgbClr val="FFFFFF"/>
                </a:solidFill>
                <a:latin typeface="Segoe UI Light"/>
              </a:rPr>
              <a:t>host APIs more easily</a:t>
            </a: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defTabSz="896386">
                <a:defRPr/>
              </a:pPr>
              <a:r>
                <a:rPr lang="en-US" sz="1836" b="1" kern="0" cap="all" dirty="0" err="1">
                  <a:solidFill>
                    <a:srgbClr val="FFFFFF"/>
                  </a:solidFill>
                </a:rPr>
                <a:t>Api</a:t>
              </a:r>
              <a:r>
                <a:rPr lang="en-US" sz="1836" b="1" kern="0" cap="all" dirty="0">
                  <a:solidFill>
                    <a:srgbClr val="FFFFFF"/>
                  </a:solidFill>
                </a:rPr>
                <a:t>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18894902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Benefits of API Apps</a:t>
            </a:r>
          </a:p>
        </p:txBody>
      </p:sp>
      <p:sp>
        <p:nvSpPr>
          <p:cNvPr id="3" name="Content Placeholder 2"/>
          <p:cNvSpPr>
            <a:spLocks noGrp="1"/>
          </p:cNvSpPr>
          <p:nvPr>
            <p:ph sz="quarter" idx="10"/>
          </p:nvPr>
        </p:nvSpPr>
        <p:spPr/>
        <p:txBody>
          <a:bodyPr/>
          <a:lstStyle/>
          <a:p>
            <a:r>
              <a:rPr lang="en-US" sz="3200" dirty="0"/>
              <a:t>Bring your API as-is</a:t>
            </a:r>
          </a:p>
          <a:p>
            <a:pPr lvl="1"/>
            <a:r>
              <a:rPr lang="en-US" sz="3200" dirty="0"/>
              <a:t>.NET Web API</a:t>
            </a:r>
          </a:p>
          <a:p>
            <a:pPr lvl="1"/>
            <a:r>
              <a:rPr lang="en-US" sz="3200" dirty="0"/>
              <a:t>Node.js + Express</a:t>
            </a:r>
          </a:p>
          <a:p>
            <a:pPr lvl="1"/>
            <a:r>
              <a:rPr lang="en-US" sz="3200" dirty="0"/>
              <a:t>Java</a:t>
            </a:r>
          </a:p>
          <a:p>
            <a:pPr lvl="1"/>
            <a:r>
              <a:rPr lang="en-US" sz="3200" dirty="0"/>
              <a:t>PHP</a:t>
            </a:r>
          </a:p>
          <a:p>
            <a:pPr lvl="1"/>
            <a:r>
              <a:rPr lang="en-US" sz="3200" dirty="0"/>
              <a:t>Many other technologies</a:t>
            </a:r>
          </a:p>
          <a:p>
            <a:r>
              <a:rPr lang="en-US" sz="3200" dirty="0"/>
              <a:t>Connect easily to SaaS platforms</a:t>
            </a:r>
          </a:p>
        </p:txBody>
      </p:sp>
    </p:spTree>
    <p:extLst>
      <p:ext uri="{BB962C8B-B14F-4D97-AF65-F5344CB8AC3E}">
        <p14:creationId xmlns:p14="http://schemas.microsoft.com/office/powerpoint/2010/main" val="419252115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68289" y="288925"/>
            <a:ext cx="10003054" cy="900113"/>
          </a:xfrm>
          <a:prstGeom prst="rect">
            <a:avLst/>
          </a:prstGeom>
        </p:spPr>
        <p:txBody>
          <a:bodyPr>
            <a:noAutofit/>
          </a:bodyPr>
          <a:lstStyle/>
          <a:p>
            <a:r>
              <a:rPr lang="en-US" sz="4400" dirty="0"/>
              <a:t>API Apps addresses key pains around building and consuming APIs</a:t>
            </a:r>
          </a:p>
        </p:txBody>
      </p:sp>
      <p:graphicFrame>
        <p:nvGraphicFramePr>
          <p:cNvPr id="7" name="Content Placeholder 6"/>
          <p:cNvGraphicFramePr>
            <a:graphicFrameLocks noGrp="1"/>
          </p:cNvGraphicFramePr>
          <p:nvPr>
            <p:ph idx="4294967295"/>
            <p:extLst/>
          </p:nvPr>
        </p:nvGraphicFramePr>
        <p:xfrm>
          <a:off x="555625" y="1876425"/>
          <a:ext cx="1108075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fld id="{0A164282-434E-41D4-9582-783D542A7B68}" type="slidenum">
              <a:rPr lang="en-US">
                <a:latin typeface="Segoe UI Light"/>
              </a:rPr>
              <a:pPr defTabSz="914225"/>
              <a:t>26</a:t>
            </a:fld>
            <a:endParaRPr lang="en-US">
              <a:latin typeface="Segoe UI Light"/>
            </a:endParaRPr>
          </a:p>
        </p:txBody>
      </p:sp>
    </p:spTree>
    <p:extLst>
      <p:ext uri="{BB962C8B-B14F-4D97-AF65-F5344CB8AC3E}">
        <p14:creationId xmlns:p14="http://schemas.microsoft.com/office/powerpoint/2010/main" val="47057401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Creating an API App</a:t>
            </a:r>
          </a:p>
        </p:txBody>
      </p:sp>
    </p:spTree>
    <p:extLst>
      <p:ext uri="{BB962C8B-B14F-4D97-AF65-F5344CB8AC3E}">
        <p14:creationId xmlns:p14="http://schemas.microsoft.com/office/powerpoint/2010/main" val="426776638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Consuming API Apps</a:t>
            </a:r>
          </a:p>
        </p:txBody>
      </p:sp>
      <p:sp>
        <p:nvSpPr>
          <p:cNvPr id="3" name="Content Placeholder 2"/>
          <p:cNvSpPr>
            <a:spLocks noGrp="1"/>
          </p:cNvSpPr>
          <p:nvPr>
            <p:ph sz="quarter" idx="10"/>
          </p:nvPr>
        </p:nvSpPr>
        <p:spPr/>
        <p:txBody>
          <a:bodyPr/>
          <a:lstStyle/>
          <a:p>
            <a:r>
              <a:rPr lang="en-US" dirty="0"/>
              <a:t>API Apps expose HTTP services</a:t>
            </a:r>
          </a:p>
          <a:p>
            <a:endParaRPr lang="en-US" dirty="0"/>
          </a:p>
          <a:p>
            <a:r>
              <a:rPr lang="en-US" dirty="0"/>
              <a:t>Metadata is exposed using Swagger 2.0 metadata</a:t>
            </a:r>
          </a:p>
          <a:p>
            <a:pPr lvl="1"/>
            <a:r>
              <a:rPr lang="en-US" dirty="0"/>
              <a:t>JSON file</a:t>
            </a:r>
          </a:p>
          <a:p>
            <a:pPr lvl="1"/>
            <a:r>
              <a:rPr lang="en-US" dirty="0"/>
              <a:t>Widely supported</a:t>
            </a:r>
          </a:p>
          <a:p>
            <a:pPr lvl="1"/>
            <a:endParaRPr lang="en-US" dirty="0"/>
          </a:p>
          <a:p>
            <a:r>
              <a:rPr lang="en-US" dirty="0"/>
              <a:t>Client applications </a:t>
            </a:r>
          </a:p>
        </p:txBody>
      </p:sp>
    </p:spTree>
    <p:extLst>
      <p:ext uri="{BB962C8B-B14F-4D97-AF65-F5344CB8AC3E}">
        <p14:creationId xmlns:p14="http://schemas.microsoft.com/office/powerpoint/2010/main" val="40264496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0" y="487"/>
            <a:ext cx="6567904" cy="2125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stretch>
            <a:fillRect/>
          </a:stretch>
        </p:blipFill>
        <p:spPr>
          <a:xfrm>
            <a:off x="4144026" y="1150805"/>
            <a:ext cx="5862789" cy="3822530"/>
          </a:xfrm>
          <a:prstGeom prst="rect">
            <a:avLst/>
          </a:prstGeom>
        </p:spPr>
      </p:pic>
      <p:pic>
        <p:nvPicPr>
          <p:cNvPr id="12" name="Picture 11"/>
          <p:cNvPicPr>
            <a:picLocks noChangeAspect="1"/>
          </p:cNvPicPr>
          <p:nvPr/>
        </p:nvPicPr>
        <p:blipFill>
          <a:blip r:embed="rId3"/>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26" name="Picture 25"/>
          <p:cNvPicPr>
            <a:picLocks noChangeAspect="1"/>
          </p:cNvPicPr>
          <p:nvPr/>
        </p:nvPicPr>
        <p:blipFill>
          <a:blip r:embed="rId7"/>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Enterprise connectivity</a:t>
            </a:r>
          </a:p>
        </p:txBody>
      </p:sp>
      <p:pic>
        <p:nvPicPr>
          <p:cNvPr id="43" name="Picture 42"/>
          <p:cNvPicPr>
            <a:picLocks noChangeAspect="1"/>
          </p:cNvPicPr>
          <p:nvPr/>
        </p:nvPicPr>
        <p:blipFill>
          <a:blip r:embed="rId8"/>
          <a:stretch>
            <a:fillRect/>
          </a:stretch>
        </p:blipFill>
        <p:spPr>
          <a:xfrm>
            <a:off x="1730593" y="3699512"/>
            <a:ext cx="1211321" cy="1759754"/>
          </a:xfrm>
          <a:prstGeom prst="rect">
            <a:avLst/>
          </a:prstGeom>
        </p:spPr>
      </p:pic>
      <p:pic>
        <p:nvPicPr>
          <p:cNvPr id="44" name="Picture 43"/>
          <p:cNvPicPr>
            <a:picLocks noChangeAspect="1"/>
          </p:cNvPicPr>
          <p:nvPr/>
        </p:nvPicPr>
        <p:blipFill>
          <a:blip r:embed="rId9"/>
          <a:stretch>
            <a:fillRect/>
          </a:stretch>
        </p:blipFill>
        <p:spPr>
          <a:xfrm>
            <a:off x="2078690" y="4985953"/>
            <a:ext cx="1297825" cy="1558481"/>
          </a:xfrm>
          <a:prstGeom prst="rect">
            <a:avLst/>
          </a:prstGeom>
        </p:spPr>
      </p:pic>
      <p:pic>
        <p:nvPicPr>
          <p:cNvPr id="2" name="Picture 1"/>
          <p:cNvPicPr>
            <a:picLocks noChangeAspect="1"/>
          </p:cNvPicPr>
          <p:nvPr/>
        </p:nvPicPr>
        <p:blipFill>
          <a:blip r:embed="rId10"/>
          <a:stretch>
            <a:fillRect/>
          </a:stretch>
        </p:blipFill>
        <p:spPr>
          <a:xfrm>
            <a:off x="7819141" y="558024"/>
            <a:ext cx="1235984" cy="1949805"/>
          </a:xfrm>
          <a:prstGeom prst="rect">
            <a:avLst/>
          </a:prstGeom>
        </p:spPr>
      </p:pic>
      <p:pic>
        <p:nvPicPr>
          <p:cNvPr id="31" name="Picture 30"/>
          <p:cNvPicPr>
            <a:picLocks noChangeAspect="1"/>
          </p:cNvPicPr>
          <p:nvPr/>
        </p:nvPicPr>
        <p:blipFill>
          <a:blip r:embed="rId11"/>
          <a:stretch>
            <a:fillRect/>
          </a:stretch>
        </p:blipFill>
        <p:spPr>
          <a:xfrm>
            <a:off x="9649239" y="3360638"/>
            <a:ext cx="1144491" cy="761492"/>
          </a:xfrm>
          <a:prstGeom prst="rect">
            <a:avLst/>
          </a:prstGeom>
        </p:spPr>
      </p:pic>
      <p:pic>
        <p:nvPicPr>
          <p:cNvPr id="5" name="Picture 4"/>
          <p:cNvPicPr>
            <a:picLocks noChangeAspect="1"/>
          </p:cNvPicPr>
          <p:nvPr/>
        </p:nvPicPr>
        <p:blipFill>
          <a:blip r:embed="rId12"/>
          <a:stretch>
            <a:fillRect/>
          </a:stretch>
        </p:blipFill>
        <p:spPr>
          <a:xfrm>
            <a:off x="6184210" y="1937975"/>
            <a:ext cx="1242770" cy="796703"/>
          </a:xfrm>
          <a:prstGeom prst="rect">
            <a:avLst/>
          </a:prstGeom>
        </p:spPr>
      </p:pic>
      <p:pic>
        <p:nvPicPr>
          <p:cNvPr id="32" name="Picture 31"/>
          <p:cNvPicPr>
            <a:picLocks noChangeAspect="1"/>
          </p:cNvPicPr>
          <p:nvPr/>
        </p:nvPicPr>
        <p:blipFill>
          <a:blip r:embed="rId12"/>
          <a:stretch>
            <a:fillRect/>
          </a:stretch>
        </p:blipFill>
        <p:spPr>
          <a:xfrm>
            <a:off x="6436330" y="2092047"/>
            <a:ext cx="1242770" cy="796703"/>
          </a:xfrm>
          <a:prstGeom prst="rect">
            <a:avLst/>
          </a:prstGeom>
        </p:spPr>
      </p:pic>
      <p:pic>
        <p:nvPicPr>
          <p:cNvPr id="33" name="Picture 32"/>
          <p:cNvPicPr>
            <a:picLocks noChangeAspect="1"/>
          </p:cNvPicPr>
          <p:nvPr/>
        </p:nvPicPr>
        <p:blipFill>
          <a:blip r:embed="rId12"/>
          <a:stretch>
            <a:fillRect/>
          </a:stretch>
        </p:blipFill>
        <p:spPr>
          <a:xfrm>
            <a:off x="6688449" y="2246120"/>
            <a:ext cx="1242770" cy="796703"/>
          </a:xfrm>
          <a:prstGeom prst="rect">
            <a:avLst/>
          </a:prstGeom>
        </p:spPr>
      </p:pic>
      <p:pic>
        <p:nvPicPr>
          <p:cNvPr id="34" name="Picture 33"/>
          <p:cNvPicPr>
            <a:picLocks noChangeAspect="1"/>
          </p:cNvPicPr>
          <p:nvPr/>
        </p:nvPicPr>
        <p:blipFill>
          <a:blip r:embed="rId12"/>
          <a:stretch>
            <a:fillRect/>
          </a:stretch>
        </p:blipFill>
        <p:spPr>
          <a:xfrm>
            <a:off x="6940569" y="2400192"/>
            <a:ext cx="1242770" cy="796703"/>
          </a:xfrm>
          <a:prstGeom prst="rect">
            <a:avLst/>
          </a:prstGeom>
        </p:spPr>
      </p:pic>
      <p:pic>
        <p:nvPicPr>
          <p:cNvPr id="35" name="Picture 34"/>
          <p:cNvPicPr>
            <a:picLocks noChangeAspect="1"/>
          </p:cNvPicPr>
          <p:nvPr/>
        </p:nvPicPr>
        <p:blipFill>
          <a:blip r:embed="rId12"/>
          <a:stretch>
            <a:fillRect/>
          </a:stretch>
        </p:blipFill>
        <p:spPr>
          <a:xfrm>
            <a:off x="7192688" y="2554265"/>
            <a:ext cx="1242770" cy="796703"/>
          </a:xfrm>
          <a:prstGeom prst="rect">
            <a:avLst/>
          </a:prstGeom>
        </p:spPr>
      </p:pic>
      <p:pic>
        <p:nvPicPr>
          <p:cNvPr id="36" name="Picture 35"/>
          <p:cNvPicPr>
            <a:picLocks noChangeAspect="1"/>
          </p:cNvPicPr>
          <p:nvPr/>
        </p:nvPicPr>
        <p:blipFill>
          <a:blip r:embed="rId12"/>
          <a:stretch>
            <a:fillRect/>
          </a:stretch>
        </p:blipFill>
        <p:spPr>
          <a:xfrm>
            <a:off x="7444808" y="2708338"/>
            <a:ext cx="1242770" cy="796703"/>
          </a:xfrm>
          <a:prstGeom prst="rect">
            <a:avLst/>
          </a:prstGeom>
        </p:spPr>
      </p:pic>
      <p:pic>
        <p:nvPicPr>
          <p:cNvPr id="9" name="Picture 8"/>
          <p:cNvPicPr>
            <a:picLocks noChangeAspect="1"/>
          </p:cNvPicPr>
          <p:nvPr/>
        </p:nvPicPr>
        <p:blipFill>
          <a:blip r:embed="rId13"/>
          <a:stretch>
            <a:fillRect/>
          </a:stretch>
        </p:blipFill>
        <p:spPr>
          <a:xfrm>
            <a:off x="8130007" y="3761654"/>
            <a:ext cx="2277200" cy="150507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5"/>
          <p:cNvSpPr>
            <a:spLocks/>
          </p:cNvSpPr>
          <p:nvPr/>
        </p:nvSpPr>
        <p:spPr bwMode="auto">
          <a:xfrm>
            <a:off x="7951456" y="3016365"/>
            <a:ext cx="291007" cy="212212"/>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5" name="Freeform 5"/>
          <p:cNvSpPr>
            <a:spLocks/>
          </p:cNvSpPr>
          <p:nvPr/>
        </p:nvSpPr>
        <p:spPr bwMode="auto">
          <a:xfrm>
            <a:off x="8058502" y="3499119"/>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6" name="Freeform 5"/>
          <p:cNvSpPr>
            <a:spLocks/>
          </p:cNvSpPr>
          <p:nvPr/>
        </p:nvSpPr>
        <p:spPr bwMode="auto">
          <a:xfrm>
            <a:off x="6950088" y="185727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7" name="Freeform 5"/>
          <p:cNvSpPr>
            <a:spLocks/>
          </p:cNvSpPr>
          <p:nvPr/>
        </p:nvSpPr>
        <p:spPr bwMode="auto">
          <a:xfrm>
            <a:off x="7320834" y="2938576"/>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8" name="Freeform 5"/>
          <p:cNvSpPr>
            <a:spLocks/>
          </p:cNvSpPr>
          <p:nvPr/>
        </p:nvSpPr>
        <p:spPr bwMode="auto">
          <a:xfrm>
            <a:off x="8773050" y="3045475"/>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9" name="Freeform 5"/>
          <p:cNvSpPr>
            <a:spLocks/>
          </p:cNvSpPr>
          <p:nvPr/>
        </p:nvSpPr>
        <p:spPr bwMode="auto">
          <a:xfrm>
            <a:off x="6344980" y="2234470"/>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0" name="Freeform 5"/>
          <p:cNvSpPr>
            <a:spLocks/>
          </p:cNvSpPr>
          <p:nvPr/>
        </p:nvSpPr>
        <p:spPr bwMode="auto">
          <a:xfrm>
            <a:off x="6539858" y="199461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1" name="Freeform 5"/>
          <p:cNvSpPr>
            <a:spLocks/>
          </p:cNvSpPr>
          <p:nvPr/>
        </p:nvSpPr>
        <p:spPr bwMode="auto">
          <a:xfrm>
            <a:off x="8559305" y="3433501"/>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sp>
        <p:nvSpPr>
          <p:cNvPr id="54" name="Freeform 5"/>
          <p:cNvSpPr>
            <a:spLocks/>
          </p:cNvSpPr>
          <p:nvPr/>
        </p:nvSpPr>
        <p:spPr bwMode="auto">
          <a:xfrm>
            <a:off x="7127135" y="2461846"/>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5" name="Title 1"/>
          <p:cNvSpPr txBox="1">
            <a:spLocks/>
          </p:cNvSpPr>
          <p:nvPr/>
        </p:nvSpPr>
        <p:spPr>
          <a:xfrm>
            <a:off x="9866536" y="368501"/>
            <a:ext cx="1847709"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7" dirty="0"/>
              <a:t>Dynamics</a:t>
            </a:r>
          </a:p>
          <a:p>
            <a:r>
              <a:rPr lang="en-US" sz="3137" dirty="0"/>
              <a:t>SQL</a:t>
            </a:r>
          </a:p>
          <a:p>
            <a:r>
              <a:rPr lang="en-US" sz="3137" dirty="0"/>
              <a:t>SAP</a:t>
            </a:r>
          </a:p>
          <a:p>
            <a:r>
              <a:rPr lang="en-US" sz="3137" dirty="0"/>
              <a:t>Oracle</a:t>
            </a:r>
          </a:p>
        </p:txBody>
      </p:sp>
    </p:spTree>
    <p:extLst>
      <p:ext uri="{BB962C8B-B14F-4D97-AF65-F5344CB8AC3E}">
        <p14:creationId xmlns:p14="http://schemas.microsoft.com/office/powerpoint/2010/main" val="320040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25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250"/>
                                        <p:tgtEl>
                                          <p:spTgt spid="32"/>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250"/>
                                        <p:tgtEl>
                                          <p:spTgt spid="33"/>
                                        </p:tgtEl>
                                      </p:cBhvr>
                                    </p:animEffect>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250"/>
                                        <p:tgtEl>
                                          <p:spTgt spid="34"/>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250"/>
                                        <p:tgtEl>
                                          <p:spTgt spid="35"/>
                                        </p:tgtEl>
                                      </p:cBhvr>
                                    </p:animEffect>
                                  </p:childTnLst>
                                </p:cTn>
                              </p:par>
                            </p:childTnLst>
                          </p:cTn>
                        </p:par>
                        <p:par>
                          <p:cTn id="34" fill="hold">
                            <p:stCondLst>
                              <p:cond delay="275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250"/>
                                        <p:tgtEl>
                                          <p:spTgt spid="3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p:cTn id="40" dur="500" fill="hold"/>
                                        <p:tgtEl>
                                          <p:spTgt spid="51"/>
                                        </p:tgtEl>
                                        <p:attrNameLst>
                                          <p:attrName>ppt_w</p:attrName>
                                        </p:attrNameLst>
                                      </p:cBhvr>
                                      <p:tavLst>
                                        <p:tav tm="0">
                                          <p:val>
                                            <p:fltVal val="0"/>
                                          </p:val>
                                        </p:tav>
                                        <p:tav tm="100000">
                                          <p:val>
                                            <p:strVal val="#ppt_w"/>
                                          </p:val>
                                        </p:tav>
                                      </p:tavLst>
                                    </p:anim>
                                    <p:anim calcmode="lin" valueType="num">
                                      <p:cBhvr>
                                        <p:cTn id="41" dur="500" fill="hold"/>
                                        <p:tgtEl>
                                          <p:spTgt spid="51"/>
                                        </p:tgtEl>
                                        <p:attrNameLst>
                                          <p:attrName>ppt_h</p:attrName>
                                        </p:attrNameLst>
                                      </p:cBhvr>
                                      <p:tavLst>
                                        <p:tav tm="0">
                                          <p:val>
                                            <p:fltVal val="0"/>
                                          </p:val>
                                        </p:tav>
                                        <p:tav tm="100000">
                                          <p:val>
                                            <p:strVal val="#ppt_h"/>
                                          </p:val>
                                        </p:tav>
                                      </p:tavLst>
                                    </p:anim>
                                    <p:animEffect transition="in" filter="fade">
                                      <p:cBhvr>
                                        <p:cTn id="42" dur="500"/>
                                        <p:tgtEl>
                                          <p:spTgt spid="51"/>
                                        </p:tgtEl>
                                      </p:cBhvr>
                                    </p:animEffect>
                                  </p:childTnLst>
                                </p:cTn>
                              </p:par>
                              <p:par>
                                <p:cTn id="43" presetID="53" presetClass="entr" presetSubtype="16" fill="hold" grpId="0" nodeType="withEffect">
                                  <p:stCondLst>
                                    <p:cond delay="25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Effect transition="in" filter="fade">
                                      <p:cBhvr>
                                        <p:cTn id="47" dur="500"/>
                                        <p:tgtEl>
                                          <p:spTgt spid="48"/>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animEffect transition="in" filter="fade">
                                      <p:cBhvr>
                                        <p:cTn id="57" dur="500"/>
                                        <p:tgtEl>
                                          <p:spTgt spid="50"/>
                                        </p:tgtEl>
                                      </p:cBhvr>
                                    </p:animEffect>
                                  </p:childTnLst>
                                </p:cTn>
                              </p:par>
                              <p:par>
                                <p:cTn id="58" presetID="53" presetClass="entr" presetSubtype="16" fill="hold" grpId="0" nodeType="withEffect">
                                  <p:stCondLst>
                                    <p:cond delay="25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p:cTn id="65" dur="500" fill="hold"/>
                                        <p:tgtEl>
                                          <p:spTgt spid="47"/>
                                        </p:tgtEl>
                                        <p:attrNameLst>
                                          <p:attrName>ppt_w</p:attrName>
                                        </p:attrNameLst>
                                      </p:cBhvr>
                                      <p:tavLst>
                                        <p:tav tm="0">
                                          <p:val>
                                            <p:fltVal val="0"/>
                                          </p:val>
                                        </p:tav>
                                        <p:tav tm="100000">
                                          <p:val>
                                            <p:strVal val="#ppt_w"/>
                                          </p:val>
                                        </p:tav>
                                      </p:tavLst>
                                    </p:anim>
                                    <p:anim calcmode="lin" valueType="num">
                                      <p:cBhvr>
                                        <p:cTn id="66" dur="500" fill="hold"/>
                                        <p:tgtEl>
                                          <p:spTgt spid="47"/>
                                        </p:tgtEl>
                                        <p:attrNameLst>
                                          <p:attrName>ppt_h</p:attrName>
                                        </p:attrNameLst>
                                      </p:cBhvr>
                                      <p:tavLst>
                                        <p:tav tm="0">
                                          <p:val>
                                            <p:fltVal val="0"/>
                                          </p:val>
                                        </p:tav>
                                        <p:tav tm="100000">
                                          <p:val>
                                            <p:strVal val="#ppt_h"/>
                                          </p:val>
                                        </p:tav>
                                      </p:tavLst>
                                    </p:anim>
                                    <p:animEffect transition="in" filter="fade">
                                      <p:cBhvr>
                                        <p:cTn id="67" dur="500"/>
                                        <p:tgtEl>
                                          <p:spTgt spid="47"/>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27"/>
                                        </p:tgtEl>
                                        <p:attrNameLst>
                                          <p:attrName>style.visibility</p:attrName>
                                        </p:attrNameLst>
                                      </p:cBhvr>
                                      <p:to>
                                        <p:strVal val="visible"/>
                                      </p:to>
                                    </p:set>
                                    <p:anim calcmode="lin" valueType="num">
                                      <p:cBhvr>
                                        <p:cTn id="70" dur="500" fill="hold"/>
                                        <p:tgtEl>
                                          <p:spTgt spid="27"/>
                                        </p:tgtEl>
                                        <p:attrNameLst>
                                          <p:attrName>ppt_w</p:attrName>
                                        </p:attrNameLst>
                                      </p:cBhvr>
                                      <p:tavLst>
                                        <p:tav tm="0">
                                          <p:val>
                                            <p:fltVal val="0"/>
                                          </p:val>
                                        </p:tav>
                                        <p:tav tm="100000">
                                          <p:val>
                                            <p:strVal val="#ppt_w"/>
                                          </p:val>
                                        </p:tav>
                                      </p:tavLst>
                                    </p:anim>
                                    <p:anim calcmode="lin" valueType="num">
                                      <p:cBhvr>
                                        <p:cTn id="71" dur="500" fill="hold"/>
                                        <p:tgtEl>
                                          <p:spTgt spid="27"/>
                                        </p:tgtEl>
                                        <p:attrNameLst>
                                          <p:attrName>ppt_h</p:attrName>
                                        </p:attrNameLst>
                                      </p:cBhvr>
                                      <p:tavLst>
                                        <p:tav tm="0">
                                          <p:val>
                                            <p:fltVal val="0"/>
                                          </p:val>
                                        </p:tav>
                                        <p:tav tm="100000">
                                          <p:val>
                                            <p:strVal val="#ppt_h"/>
                                          </p:val>
                                        </p:tav>
                                      </p:tavLst>
                                    </p:anim>
                                    <p:animEffect transition="in" filter="fade">
                                      <p:cBhvr>
                                        <p:cTn id="72" dur="500"/>
                                        <p:tgtEl>
                                          <p:spTgt spid="27"/>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fltVal val="0"/>
                                          </p:val>
                                        </p:tav>
                                        <p:tav tm="100000">
                                          <p:val>
                                            <p:strVal val="#ppt_w"/>
                                          </p:val>
                                        </p:tav>
                                      </p:tavLst>
                                    </p:anim>
                                    <p:anim calcmode="lin" valueType="num">
                                      <p:cBhvr>
                                        <p:cTn id="76" dur="500" fill="hold"/>
                                        <p:tgtEl>
                                          <p:spTgt spid="45"/>
                                        </p:tgtEl>
                                        <p:attrNameLst>
                                          <p:attrName>ppt_h</p:attrName>
                                        </p:attrNameLst>
                                      </p:cBhvr>
                                      <p:tavLst>
                                        <p:tav tm="0">
                                          <p:val>
                                            <p:fltVal val="0"/>
                                          </p:val>
                                        </p:tav>
                                        <p:tav tm="100000">
                                          <p:val>
                                            <p:strVal val="#ppt_h"/>
                                          </p:val>
                                        </p:tav>
                                      </p:tavLst>
                                    </p:anim>
                                    <p:animEffect transition="in" filter="fade">
                                      <p:cBhvr>
                                        <p:cTn id="77" dur="500"/>
                                        <p:tgtEl>
                                          <p:spTgt spid="45"/>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49"/>
                                        </p:tgtEl>
                                        <p:attrNameLst>
                                          <p:attrName>style.visibility</p:attrName>
                                        </p:attrNameLst>
                                      </p:cBhvr>
                                      <p:to>
                                        <p:strVal val="visible"/>
                                      </p:to>
                                    </p:set>
                                    <p:anim calcmode="lin" valueType="num">
                                      <p:cBhvr>
                                        <p:cTn id="80" dur="500" fill="hold"/>
                                        <p:tgtEl>
                                          <p:spTgt spid="49"/>
                                        </p:tgtEl>
                                        <p:attrNameLst>
                                          <p:attrName>ppt_w</p:attrName>
                                        </p:attrNameLst>
                                      </p:cBhvr>
                                      <p:tavLst>
                                        <p:tav tm="0">
                                          <p:val>
                                            <p:fltVal val="0"/>
                                          </p:val>
                                        </p:tav>
                                        <p:tav tm="100000">
                                          <p:val>
                                            <p:strVal val="#ppt_w"/>
                                          </p:val>
                                        </p:tav>
                                      </p:tavLst>
                                    </p:anim>
                                    <p:anim calcmode="lin" valueType="num">
                                      <p:cBhvr>
                                        <p:cTn id="81" dur="500" fill="hold"/>
                                        <p:tgtEl>
                                          <p:spTgt spid="49"/>
                                        </p:tgtEl>
                                        <p:attrNameLst>
                                          <p:attrName>ppt_h</p:attrName>
                                        </p:attrNameLst>
                                      </p:cBhvr>
                                      <p:tavLst>
                                        <p:tav tm="0">
                                          <p:val>
                                            <p:fltVal val="0"/>
                                          </p:val>
                                        </p:tav>
                                        <p:tav tm="100000">
                                          <p:val>
                                            <p:strVal val="#ppt_h"/>
                                          </p:val>
                                        </p:tav>
                                      </p:tavLst>
                                    </p:anim>
                                    <p:animEffect transition="in" filter="fade">
                                      <p:cBhvr>
                                        <p:cTn id="82" dur="500"/>
                                        <p:tgtEl>
                                          <p:spTgt spid="49"/>
                                        </p:tgtEl>
                                      </p:cBhvr>
                                    </p:animEffect>
                                  </p:childTnLst>
                                </p:cTn>
                              </p:par>
                            </p:childTnLst>
                          </p:cTn>
                        </p:par>
                        <p:par>
                          <p:cTn id="83" fill="hold">
                            <p:stCondLst>
                              <p:cond delay="3750"/>
                            </p:stCondLst>
                            <p:childTnLst>
                              <p:par>
                                <p:cTn id="84" presetID="22" presetClass="entr" presetSubtype="8" fill="hold"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500"/>
                                        <p:tgtEl>
                                          <p:spTgt spid="9"/>
                                        </p:tgtEl>
                                      </p:cBhvr>
                                    </p:animEffect>
                                  </p:childTnLst>
                                </p:cTn>
                              </p:par>
                            </p:childTnLst>
                          </p:cTn>
                        </p:par>
                        <p:par>
                          <p:cTn id="87" fill="hold">
                            <p:stCondLst>
                              <p:cond delay="4250"/>
                            </p:stCondLst>
                            <p:childTnLst>
                              <p:par>
                                <p:cTn id="88" presetID="10" presetClass="entr" presetSubtype="0" fill="hold" grpId="0"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5" grpId="0" animBg="1"/>
      <p:bldP spid="46" grpId="0" animBg="1"/>
      <p:bldP spid="47" grpId="0" animBg="1"/>
      <p:bldP spid="48" grpId="0" animBg="1"/>
      <p:bldP spid="49" grpId="0" animBg="1"/>
      <p:bldP spid="50" grpId="0" animBg="1"/>
      <p:bldP spid="51" grpId="0" animBg="1"/>
      <p:bldP spid="54" grpId="0" animBg="1"/>
      <p:bldP spid="5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mn-lt"/>
              <a:ea typeface="+mn-ea"/>
              <a:cs typeface="+mn-cs"/>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12"/>
          <p:cNvSpPr txBox="1"/>
          <p:nvPr/>
        </p:nvSpPr>
        <p:spPr>
          <a:xfrm>
            <a:off x="3793324" y="174515"/>
            <a:ext cx="5739005"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60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Automation</a:t>
            </a:r>
            <a:endParaRPr kumimoji="0" lang="en-US" sz="60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27" name="TextBox 26"/>
          <p:cNvSpPr txBox="1"/>
          <p:nvPr/>
        </p:nvSpPr>
        <p:spPr>
          <a:xfrm>
            <a:off x="4527392" y="2220846"/>
            <a:ext cx="5973860"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Continuous Deployment</a:t>
            </a:r>
            <a:endParaRPr kumimoji="0" lang="en-US" sz="40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28" name="TextBox 27"/>
          <p:cNvSpPr txBox="1"/>
          <p:nvPr/>
        </p:nvSpPr>
        <p:spPr>
          <a:xfrm>
            <a:off x="7079873" y="1756133"/>
            <a:ext cx="5105477"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Versioning environments</a:t>
            </a:r>
            <a:endParaRPr kumimoji="0" lang="en-US" sz="3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29" name="TextBox 28"/>
          <p:cNvSpPr txBox="1"/>
          <p:nvPr/>
        </p:nvSpPr>
        <p:spPr>
          <a:xfrm rot="5400000">
            <a:off x="9439414" y="3595591"/>
            <a:ext cx="3171610" cy="12003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7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Agility</a:t>
            </a:r>
            <a:endParaRPr kumimoji="0" lang="en-US" sz="48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0" name="TextBox 29"/>
          <p:cNvSpPr txBox="1"/>
          <p:nvPr/>
        </p:nvSpPr>
        <p:spPr>
          <a:xfrm>
            <a:off x="4053853" y="1055451"/>
            <a:ext cx="6196752" cy="769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Reduced cycle time</a:t>
            </a:r>
            <a:endParaRPr kumimoji="0" lang="en-US" sz="44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1" name="TextBox 30"/>
          <p:cNvSpPr txBox="1"/>
          <p:nvPr/>
        </p:nvSpPr>
        <p:spPr>
          <a:xfrm>
            <a:off x="910370" y="4026990"/>
            <a:ext cx="6818992" cy="144655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Continuous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       Improvements</a:t>
            </a:r>
            <a:endParaRPr kumimoji="0" lang="en-US" sz="44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2" name="TextBox 31"/>
          <p:cNvSpPr txBox="1"/>
          <p:nvPr/>
        </p:nvSpPr>
        <p:spPr>
          <a:xfrm>
            <a:off x="6092706" y="3350707"/>
            <a:ext cx="3775448" cy="3704956"/>
          </a:xfrm>
          <a:prstGeom prst="rect">
            <a:avLst/>
          </a:prstGeom>
          <a:noFill/>
        </p:spPr>
        <p:txBody>
          <a:bodyPr wrap="square" rtlCol="0">
            <a:prstTxWarp prst="textCircle">
              <a:avLst>
                <a:gd name="adj" fmla="val 15919677"/>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8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Feedback loop</a:t>
            </a:r>
            <a:endParaRPr kumimoji="0" lang="en-US" sz="48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3" name="TextBox 32"/>
          <p:cNvSpPr txBox="1"/>
          <p:nvPr/>
        </p:nvSpPr>
        <p:spPr>
          <a:xfrm rot="5400000">
            <a:off x="-2614195" y="2854693"/>
            <a:ext cx="6142322"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54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Speed to market</a:t>
            </a:r>
            <a:endParaRPr kumimoji="0" lang="en-US" sz="54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4" name="TextBox 33"/>
          <p:cNvSpPr txBox="1"/>
          <p:nvPr/>
        </p:nvSpPr>
        <p:spPr>
          <a:xfrm>
            <a:off x="8237654" y="307659"/>
            <a:ext cx="4764161"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5400" b="0" i="1"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Innovation</a:t>
            </a:r>
            <a:endParaRPr kumimoji="0" lang="en-US" sz="5400" b="0" i="1"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5" name="TextBox 34"/>
          <p:cNvSpPr txBox="1"/>
          <p:nvPr/>
        </p:nvSpPr>
        <p:spPr>
          <a:xfrm>
            <a:off x="9831083" y="1191299"/>
            <a:ext cx="4764161"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Elasticity</a:t>
            </a:r>
            <a:endParaRPr kumimoji="0" lang="en-US" sz="3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6" name="TextBox 35"/>
          <p:cNvSpPr txBox="1"/>
          <p:nvPr/>
        </p:nvSpPr>
        <p:spPr>
          <a:xfrm>
            <a:off x="461213" y="5625126"/>
            <a:ext cx="4764161" cy="144655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8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Growth</a:t>
            </a:r>
            <a:endParaRPr kumimoji="0" lang="en-US" sz="88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7" name="TextBox 36"/>
          <p:cNvSpPr txBox="1"/>
          <p:nvPr/>
        </p:nvSpPr>
        <p:spPr>
          <a:xfrm>
            <a:off x="1351637" y="5445645"/>
            <a:ext cx="4764161"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Availability</a:t>
            </a:r>
            <a:endParaRPr kumimoji="0" lang="en-US" sz="3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8" name="TextBox 37"/>
          <p:cNvSpPr txBox="1"/>
          <p:nvPr/>
        </p:nvSpPr>
        <p:spPr>
          <a:xfrm>
            <a:off x="7558894" y="4386780"/>
            <a:ext cx="4764161" cy="12003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7200" b="0" i="0" u="none" strike="noStrike" kern="0" cap="none" spc="0" normalizeH="0" baseline="0" noProof="0" dirty="0" err="1">
                <a:ln>
                  <a:noFill/>
                </a:ln>
                <a:solidFill>
                  <a:schemeClr val="bg1"/>
                </a:solidFill>
                <a:effectLst/>
                <a:uLnTx/>
                <a:uFillTx/>
                <a:latin typeface="Aharoni" panose="02010803020104030203" pitchFamily="2" charset="-79"/>
                <a:cs typeface="Aharoni" panose="02010803020104030203" pitchFamily="2" charset="-79"/>
              </a:rPr>
              <a:t>QoS</a:t>
            </a:r>
            <a:endParaRPr kumimoji="0" lang="en-US" sz="7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9" name="TextBox 38"/>
          <p:cNvSpPr txBox="1"/>
          <p:nvPr/>
        </p:nvSpPr>
        <p:spPr>
          <a:xfrm>
            <a:off x="10074357" y="5647217"/>
            <a:ext cx="4764161" cy="12003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7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TCO</a:t>
            </a:r>
            <a:endParaRPr kumimoji="0" lang="en-US" sz="7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40" name="TextBox 39"/>
          <p:cNvSpPr txBox="1"/>
          <p:nvPr/>
        </p:nvSpPr>
        <p:spPr>
          <a:xfrm>
            <a:off x="4431389" y="5369073"/>
            <a:ext cx="4764161" cy="1015663"/>
          </a:xfrm>
          <a:prstGeom prst="rect">
            <a:avLst/>
          </a:prstGeom>
          <a:noFill/>
        </p:spPr>
        <p:txBody>
          <a:bodyPr wrap="square" rtlCol="0">
            <a:prstTxWarp prst="textStop">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60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Insights</a:t>
            </a:r>
            <a:endParaRPr kumimoji="0" lang="en-US" sz="60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04611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5" dur="2000" fill="hold"/>
                                        <p:tgtEl>
                                          <p:spTgt spid="3"/>
                                        </p:tgtEl>
                                        <p:attrNameLst>
                                          <p:attrName>ppt_x</p:attrName>
                                          <p:attrName>ppt_y</p:attrName>
                                        </p:attrNameLst>
                                      </p:cBhvr>
                                      <p:rCtr x="16784" y="10301"/>
                                    </p:animMotion>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xit" presetSubtype="0" fill="hold" nodeType="after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par>
                          <p:cTn id="94" fill="hold">
                            <p:stCondLst>
                              <p:cond delay="2000"/>
                            </p:stCondLst>
                            <p:childTnLst>
                              <p:par>
                                <p:cTn id="95" presetID="10" presetClass="entr" presetSubtype="0" fill="hold" grpId="0"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Simplifying Integration</a:t>
            </a:r>
          </a:p>
        </p:txBody>
      </p:sp>
      <p:sp>
        <p:nvSpPr>
          <p:cNvPr id="3" name="TextBox 2"/>
          <p:cNvSpPr txBox="1"/>
          <p:nvPr/>
        </p:nvSpPr>
        <p:spPr>
          <a:xfrm>
            <a:off x="2727767" y="208344"/>
            <a:ext cx="6736466"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Managed Middle Tier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0495" y="1498126"/>
            <a:ext cx="780290" cy="78029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0495" y="3329468"/>
            <a:ext cx="780290" cy="78029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495" y="2413797"/>
            <a:ext cx="780290" cy="78029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0495" y="4245138"/>
            <a:ext cx="780290" cy="780290"/>
          </a:xfrm>
          <a:prstGeom prst="rect">
            <a:avLst/>
          </a:prstGeom>
        </p:spPr>
      </p:pic>
      <p:sp>
        <p:nvSpPr>
          <p:cNvPr id="11" name="TextBox 10"/>
          <p:cNvSpPr txBox="1"/>
          <p:nvPr/>
        </p:nvSpPr>
        <p:spPr>
          <a:xfrm>
            <a:off x="0" y="1602039"/>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On Premise Applications</a:t>
            </a:r>
          </a:p>
        </p:txBody>
      </p:sp>
      <p:sp>
        <p:nvSpPr>
          <p:cNvPr id="12" name="TextBox 11"/>
          <p:cNvSpPr txBox="1"/>
          <p:nvPr/>
        </p:nvSpPr>
        <p:spPr>
          <a:xfrm>
            <a:off x="0" y="2517710"/>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Databases in Azure VMs</a:t>
            </a:r>
          </a:p>
        </p:txBody>
      </p:sp>
      <p:sp>
        <p:nvSpPr>
          <p:cNvPr id="13" name="TextBox 12"/>
          <p:cNvSpPr txBox="1"/>
          <p:nvPr/>
        </p:nvSpPr>
        <p:spPr>
          <a:xfrm>
            <a:off x="0" y="3433381"/>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SharePoint Online</a:t>
            </a:r>
          </a:p>
        </p:txBody>
      </p:sp>
      <p:sp>
        <p:nvSpPr>
          <p:cNvPr id="14" name="TextBox 13"/>
          <p:cNvSpPr txBox="1"/>
          <p:nvPr/>
        </p:nvSpPr>
        <p:spPr>
          <a:xfrm>
            <a:off x="0" y="4349052"/>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Cloud-Hosted Web Apps</a:t>
            </a:r>
          </a:p>
        </p:txBody>
      </p:sp>
      <p:cxnSp>
        <p:nvCxnSpPr>
          <p:cNvPr id="17" name="Straight Arrow Connector 16"/>
          <p:cNvCxnSpPr/>
          <p:nvPr/>
        </p:nvCxnSpPr>
        <p:spPr>
          <a:xfrm>
            <a:off x="4085863" y="1888271"/>
            <a:ext cx="3912243" cy="2221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7985" y="1888271"/>
            <a:ext cx="780290" cy="78029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7985" y="3927751"/>
            <a:ext cx="780290" cy="780290"/>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7985" y="2908011"/>
            <a:ext cx="780290" cy="780290"/>
          </a:xfrm>
          <a:prstGeom prst="rect">
            <a:avLst/>
          </a:prstGeom>
        </p:spPr>
      </p:pic>
      <p:cxnSp>
        <p:nvCxnSpPr>
          <p:cNvPr id="25" name="Straight Arrow Connector 24"/>
          <p:cNvCxnSpPr/>
          <p:nvPr/>
        </p:nvCxnSpPr>
        <p:spPr>
          <a:xfrm>
            <a:off x="4085863" y="2803942"/>
            <a:ext cx="4064643" cy="1458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136021" y="2357177"/>
            <a:ext cx="3862085" cy="13232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85863" y="1888271"/>
            <a:ext cx="3912243"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085863" y="3298156"/>
            <a:ext cx="3912243" cy="13627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85863" y="2829535"/>
            <a:ext cx="3912243" cy="4999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5667274" y="1415629"/>
            <a:ext cx="746052" cy="3007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API App[s]</a:t>
            </a:r>
          </a:p>
        </p:txBody>
      </p:sp>
      <p:cxnSp>
        <p:nvCxnSpPr>
          <p:cNvPr id="10" name="Straight Arrow Connector 9"/>
          <p:cNvCxnSpPr/>
          <p:nvPr/>
        </p:nvCxnSpPr>
        <p:spPr>
          <a:xfrm>
            <a:off x="4085863" y="1888271"/>
            <a:ext cx="1400537" cy="1110743"/>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a:off x="4112639" y="2829535"/>
            <a:ext cx="1369557" cy="316221"/>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p:cNvCxnSpPr/>
          <p:nvPr/>
        </p:nvCxnSpPr>
        <p:spPr>
          <a:xfrm flipV="1">
            <a:off x="4143620" y="3355061"/>
            <a:ext cx="1280413" cy="272697"/>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p:cNvCxnSpPr/>
          <p:nvPr/>
        </p:nvCxnSpPr>
        <p:spPr>
          <a:xfrm flipV="1">
            <a:off x="4085863" y="3481868"/>
            <a:ext cx="1396333" cy="1153416"/>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flipV="1">
            <a:off x="6598404" y="2374637"/>
            <a:ext cx="1423084" cy="771119"/>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p:cNvCxnSpPr/>
          <p:nvPr/>
        </p:nvCxnSpPr>
        <p:spPr>
          <a:xfrm>
            <a:off x="6598404" y="3355061"/>
            <a:ext cx="1575484" cy="962835"/>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9" name="Straight Arrow Connector 38"/>
          <p:cNvCxnSpPr/>
          <p:nvPr/>
        </p:nvCxnSpPr>
        <p:spPr>
          <a:xfrm>
            <a:off x="6598404" y="3229734"/>
            <a:ext cx="1423084" cy="99734"/>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sp>
        <p:nvSpPr>
          <p:cNvPr id="42" name="TextBox 41"/>
          <p:cNvSpPr txBox="1"/>
          <p:nvPr/>
        </p:nvSpPr>
        <p:spPr>
          <a:xfrm>
            <a:off x="4730807" y="4423234"/>
            <a:ext cx="277475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SSO, Auth, Scale, etc.</a:t>
            </a:r>
          </a:p>
        </p:txBody>
      </p:sp>
    </p:spTree>
    <p:extLst>
      <p:ext uri="{BB962C8B-B14F-4D97-AF65-F5344CB8AC3E}">
        <p14:creationId xmlns:p14="http://schemas.microsoft.com/office/powerpoint/2010/main" val="3606886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par>
                                <p:cTn id="14" presetID="10" presetClass="entr" presetSubtype="0" fill="hold" nodeType="withEffect">
                                  <p:stCondLst>
                                    <p:cond delay="7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par>
                                <p:cTn id="20" presetID="10" presetClass="entr" presetSubtype="0" fill="hold" nodeType="withEffect">
                                  <p:stCondLst>
                                    <p:cond delay="12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anim calcmode="lin" valueType="num">
                                      <p:cBhvr>
                                        <p:cTn id="40" dur="500" fill="hold"/>
                                        <p:tgtEl>
                                          <p:spTgt spid="4"/>
                                        </p:tgtEl>
                                        <p:attrNameLst>
                                          <p:attrName>ppt_x</p:attrName>
                                        </p:attrNameLst>
                                      </p:cBhvr>
                                      <p:tavLst>
                                        <p:tav tm="0">
                                          <p:val>
                                            <p:strVal val="#ppt_x"/>
                                          </p:val>
                                        </p:tav>
                                        <p:tav tm="100000">
                                          <p:val>
                                            <p:strVal val="#ppt_x"/>
                                          </p:val>
                                        </p:tav>
                                      </p:tavLst>
                                    </p:anim>
                                    <p:anim calcmode="lin" valueType="num">
                                      <p:cBhvr>
                                        <p:cTn id="41" dur="500" fill="hold"/>
                                        <p:tgtEl>
                                          <p:spTgt spid="4"/>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5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5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50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10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10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10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Logic Apps</a:t>
            </a:r>
          </a:p>
        </p:txBody>
      </p:sp>
    </p:spTree>
    <p:extLst>
      <p:ext uri="{BB962C8B-B14F-4D97-AF65-F5344CB8AC3E}">
        <p14:creationId xmlns:p14="http://schemas.microsoft.com/office/powerpoint/2010/main" val="382773659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786365" y="873705"/>
            <a:ext cx="6899756"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Logic Apps for easy automation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No code designer for rapid creation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pre-built templates to get started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Out of box support for popular SaaS and on-premises apps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Use with custom API apps of your own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Biztalk</a:t>
            </a:r>
            <a:r>
              <a:rPr lang="en-US" sz="2353" dirty="0">
                <a:solidFill>
                  <a:srgbClr val="FFFFFF"/>
                </a:solidFill>
                <a:latin typeface="Segoe UI Light"/>
              </a:rPr>
              <a:t> APIs for expert integration scenarios</a:t>
            </a:r>
          </a:p>
        </p:txBody>
      </p:sp>
      <p:sp>
        <p:nvSpPr>
          <p:cNvPr id="49" name="Rectangle 48"/>
          <p:cNvSpPr/>
          <p:nvPr/>
        </p:nvSpPr>
        <p:spPr>
          <a:xfrm>
            <a:off x="1339677" y="3703489"/>
            <a:ext cx="2809167" cy="816506"/>
          </a:xfrm>
          <a:prstGeom prst="rect">
            <a:avLst/>
          </a:prstGeom>
        </p:spPr>
        <p:txBody>
          <a:bodyPr wrap="none">
            <a:spAutoFit/>
          </a:bodyPr>
          <a:lstStyle/>
          <a:p>
            <a:pPr algn="ctr" defTabSz="878526"/>
            <a:r>
              <a:rPr lang="en-US" sz="2353" dirty="0">
                <a:solidFill>
                  <a:srgbClr val="FFFFFF"/>
                </a:solidFill>
                <a:latin typeface="Segoe UI Light"/>
              </a:rPr>
              <a:t>Automate SaaS and</a:t>
            </a:r>
          </a:p>
          <a:p>
            <a:pPr algn="ctr" defTabSz="878526"/>
            <a:r>
              <a:rPr lang="en-US" sz="2353" dirty="0">
                <a:solidFill>
                  <a:srgbClr val="FFFFFF"/>
                </a:solidFill>
                <a:latin typeface="Segoe UI Light"/>
              </a:rPr>
              <a:t>on-premises systems</a:t>
            </a:r>
          </a:p>
        </p:txBody>
      </p:sp>
      <p:grpSp>
        <p:nvGrpSpPr>
          <p:cNvPr id="8" name="Group 7"/>
          <p:cNvGrpSpPr/>
          <p:nvPr/>
        </p:nvGrpSpPr>
        <p:grpSpPr>
          <a:xfrm>
            <a:off x="1452400" y="2285373"/>
            <a:ext cx="2583710" cy="1289751"/>
            <a:chOff x="8878944" y="3895961"/>
            <a:chExt cx="2635519" cy="1315613"/>
          </a:xfrm>
        </p:grpSpPr>
        <p:sp>
          <p:nvSpPr>
            <p:cNvPr id="13" name="TextBox 12"/>
            <p:cNvSpPr txBox="1"/>
            <p:nvPr/>
          </p:nvSpPr>
          <p:spPr>
            <a:xfrm>
              <a:off x="8878944" y="4823445"/>
              <a:ext cx="2635519" cy="388129"/>
            </a:xfrm>
            <a:prstGeom prst="rect">
              <a:avLst/>
            </a:prstGeom>
            <a:noFill/>
          </p:spPr>
          <p:txBody>
            <a:bodyPr wrap="square" rtlCol="0">
              <a:spAutoFit/>
            </a:bodyPr>
            <a:lstStyle/>
            <a:p>
              <a:pPr algn="ctr" defTabSz="896386">
                <a:defRPr/>
              </a:pPr>
              <a:r>
                <a:rPr lang="en-US" sz="1836" b="1" kern="0" cap="all" dirty="0">
                  <a:solidFill>
                    <a:srgbClr val="FFFFFF"/>
                  </a:solidFill>
                </a:rPr>
                <a:t>LOGIC Apps</a:t>
              </a:r>
            </a:p>
          </p:txBody>
        </p:sp>
        <p:pic>
          <p:nvPicPr>
            <p:cNvPr id="12" name="Picture 11"/>
            <p:cNvPicPr>
              <a:picLocks noChangeAspect="1"/>
            </p:cNvPicPr>
            <p:nvPr/>
          </p:nvPicPr>
          <p:blipFill>
            <a:blip r:embed="rId2"/>
            <a:stretch>
              <a:fillRect/>
            </a:stretch>
          </p:blipFill>
          <p:spPr>
            <a:xfrm>
              <a:off x="9803408" y="3895961"/>
              <a:ext cx="727877" cy="727065"/>
            </a:xfrm>
            <a:prstGeom prst="rect">
              <a:avLst/>
            </a:prstGeom>
          </p:spPr>
        </p:pic>
      </p:grpSp>
    </p:spTree>
    <p:extLst>
      <p:ext uri="{BB962C8B-B14F-4D97-AF65-F5344CB8AC3E}">
        <p14:creationId xmlns:p14="http://schemas.microsoft.com/office/powerpoint/2010/main" val="327366674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 y="487"/>
            <a:ext cx="6374576" cy="2031424"/>
          </a:xfrm>
          <a:prstGeom prst="rect">
            <a:avLst/>
          </a:prstGeom>
          <a:gradFill flip="none" rotWithShape="1">
            <a:gsLst>
              <a:gs pos="36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2"/>
          <a:stretch>
            <a:fillRect/>
          </a:stretch>
        </p:blipFill>
        <p:spPr>
          <a:xfrm>
            <a:off x="5161585" y="2009997"/>
            <a:ext cx="3561040" cy="2295459"/>
          </a:xfrm>
          <a:prstGeom prst="rect">
            <a:avLst/>
          </a:prstGeom>
        </p:spPr>
      </p:pic>
      <p:grpSp>
        <p:nvGrpSpPr>
          <p:cNvPr id="15" name="Group 14"/>
          <p:cNvGrpSpPr/>
          <p:nvPr/>
        </p:nvGrpSpPr>
        <p:grpSpPr>
          <a:xfrm>
            <a:off x="6754809" y="1402329"/>
            <a:ext cx="2899766" cy="1860705"/>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16" name="Picture 15"/>
          <p:cNvPicPr>
            <a:picLocks noChangeAspect="1"/>
          </p:cNvPicPr>
          <p:nvPr/>
        </p:nvPicPr>
        <p:blipFill>
          <a:blip r:embed="rId7"/>
          <a:stretch>
            <a:fillRect/>
          </a:stretch>
        </p:blipFill>
        <p:spPr>
          <a:xfrm>
            <a:off x="6060172" y="2198796"/>
            <a:ext cx="2342976" cy="1523156"/>
          </a:xfrm>
          <a:prstGeom prst="rect">
            <a:avLst/>
          </a:prstGeom>
        </p:spPr>
      </p:pic>
      <p:pic>
        <p:nvPicPr>
          <p:cNvPr id="17" name="Picture 16"/>
          <p:cNvPicPr>
            <a:picLocks noChangeAspect="1"/>
          </p:cNvPicPr>
          <p:nvPr/>
        </p:nvPicPr>
        <p:blipFill>
          <a:blip r:embed="rId8"/>
          <a:stretch>
            <a:fillRect/>
          </a:stretch>
        </p:blipFill>
        <p:spPr>
          <a:xfrm>
            <a:off x="6852219" y="2659050"/>
            <a:ext cx="633848" cy="431003"/>
          </a:xfrm>
          <a:prstGeom prst="rect">
            <a:avLst/>
          </a:prstGeom>
        </p:spPr>
      </p:pic>
      <p:pic>
        <p:nvPicPr>
          <p:cNvPr id="18" name="Picture 17"/>
          <p:cNvPicPr>
            <a:picLocks noChangeAspect="1"/>
          </p:cNvPicPr>
          <p:nvPr/>
        </p:nvPicPr>
        <p:blipFill>
          <a:blip r:embed="rId9"/>
          <a:stretch>
            <a:fillRect/>
          </a:stretch>
        </p:blipFill>
        <p:spPr>
          <a:xfrm>
            <a:off x="7046641" y="3420413"/>
            <a:ext cx="870586" cy="572352"/>
          </a:xfrm>
          <a:prstGeom prst="rect">
            <a:avLst/>
          </a:prstGeom>
        </p:spPr>
      </p:pic>
      <p:pic>
        <p:nvPicPr>
          <p:cNvPr id="26" name="Picture 25"/>
          <p:cNvPicPr>
            <a:picLocks noChangeAspect="1"/>
          </p:cNvPicPr>
          <p:nvPr/>
        </p:nvPicPr>
        <p:blipFill>
          <a:blip r:embed="rId10"/>
          <a:stretch>
            <a:fillRect/>
          </a:stretch>
        </p:blipFill>
        <p:spPr>
          <a:xfrm>
            <a:off x="4923341" y="3671842"/>
            <a:ext cx="1166102" cy="749692"/>
          </a:xfrm>
          <a:prstGeom prst="rect">
            <a:avLst/>
          </a:prstGeom>
        </p:spPr>
      </p:pic>
      <p:pic>
        <p:nvPicPr>
          <p:cNvPr id="30" name="Picture 29"/>
          <p:cNvPicPr>
            <a:picLocks noChangeAspect="1"/>
          </p:cNvPicPr>
          <p:nvPr/>
        </p:nvPicPr>
        <p:blipFill>
          <a:blip r:embed="rId11"/>
          <a:stretch>
            <a:fillRect/>
          </a:stretch>
        </p:blipFill>
        <p:spPr>
          <a:xfrm>
            <a:off x="-842781" y="2397342"/>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FFFFFF"/>
                    </a:gs>
                    <a:gs pos="100000">
                      <a:srgbClr val="FFFFFF"/>
                    </a:gs>
                  </a:gsLst>
                  <a:lin ang="5400000" scaled="0"/>
                </a:gradFill>
              </a:rPr>
              <a:t>SaaS integration</a:t>
            </a:r>
          </a:p>
        </p:txBody>
      </p:sp>
      <p:pic>
        <p:nvPicPr>
          <p:cNvPr id="43" name="Picture 42"/>
          <p:cNvPicPr>
            <a:picLocks noChangeAspect="1"/>
          </p:cNvPicPr>
          <p:nvPr/>
        </p:nvPicPr>
        <p:blipFill>
          <a:blip r:embed="rId12"/>
          <a:stretch>
            <a:fillRect/>
          </a:stretch>
        </p:blipFill>
        <p:spPr>
          <a:xfrm>
            <a:off x="1730593" y="3699512"/>
            <a:ext cx="1211321" cy="1759754"/>
          </a:xfrm>
          <a:prstGeom prst="rect">
            <a:avLst/>
          </a:prstGeom>
        </p:spPr>
      </p:pic>
      <p:pic>
        <p:nvPicPr>
          <p:cNvPr id="44" name="Picture 43"/>
          <p:cNvPicPr>
            <a:picLocks noChangeAspect="1"/>
          </p:cNvPicPr>
          <p:nvPr/>
        </p:nvPicPr>
        <p:blipFill>
          <a:blip r:embed="rId13"/>
          <a:stretch>
            <a:fillRect/>
          </a:stretch>
        </p:blipFill>
        <p:spPr>
          <a:xfrm>
            <a:off x="2078690" y="4985953"/>
            <a:ext cx="1297825" cy="155848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pic>
        <p:nvPicPr>
          <p:cNvPr id="55" name="Picture 54"/>
          <p:cNvPicPr>
            <a:picLocks noChangeAspect="1"/>
          </p:cNvPicPr>
          <p:nvPr/>
        </p:nvPicPr>
        <p:blipFill>
          <a:blip r:embed="rId16"/>
          <a:stretch>
            <a:fillRect/>
          </a:stretch>
        </p:blipFill>
        <p:spPr>
          <a:xfrm>
            <a:off x="9646978" y="3359692"/>
            <a:ext cx="1622315" cy="1061842"/>
          </a:xfrm>
          <a:prstGeom prst="rect">
            <a:avLst/>
          </a:prstGeom>
        </p:spPr>
      </p:pic>
      <p:pic>
        <p:nvPicPr>
          <p:cNvPr id="66" name="Picture 65"/>
          <p:cNvPicPr>
            <a:picLocks noChangeAspect="1"/>
          </p:cNvPicPr>
          <p:nvPr/>
        </p:nvPicPr>
        <p:blipFill>
          <a:blip r:embed="rId17"/>
          <a:stretch>
            <a:fillRect/>
          </a:stretch>
        </p:blipFill>
        <p:spPr>
          <a:xfrm>
            <a:off x="6298613" y="1702815"/>
            <a:ext cx="515862" cy="887024"/>
          </a:xfrm>
          <a:prstGeom prst="rect">
            <a:avLst/>
          </a:prstGeom>
        </p:spPr>
      </p:pic>
      <p:pic>
        <p:nvPicPr>
          <p:cNvPr id="19" name="Picture 18"/>
          <p:cNvPicPr>
            <a:picLocks noChangeAspect="1"/>
          </p:cNvPicPr>
          <p:nvPr/>
        </p:nvPicPr>
        <p:blipFill>
          <a:blip r:embed="rId18"/>
          <a:stretch>
            <a:fillRect/>
          </a:stretch>
        </p:blipFill>
        <p:spPr>
          <a:xfrm>
            <a:off x="8361843" y="366006"/>
            <a:ext cx="963053" cy="1062688"/>
          </a:xfrm>
          <a:prstGeom prst="rect">
            <a:avLst/>
          </a:prstGeom>
        </p:spPr>
      </p:pic>
      <p:pic>
        <p:nvPicPr>
          <p:cNvPr id="20" name="Picture 19"/>
          <p:cNvPicPr>
            <a:picLocks noChangeAspect="1"/>
          </p:cNvPicPr>
          <p:nvPr/>
        </p:nvPicPr>
        <p:blipFill>
          <a:blip r:embed="rId19"/>
          <a:stretch>
            <a:fillRect/>
          </a:stretch>
        </p:blipFill>
        <p:spPr>
          <a:xfrm>
            <a:off x="9531548" y="214781"/>
            <a:ext cx="1064784" cy="1252212"/>
          </a:xfrm>
          <a:prstGeom prst="rect">
            <a:avLst/>
          </a:prstGeom>
        </p:spPr>
      </p:pic>
      <p:pic>
        <p:nvPicPr>
          <p:cNvPr id="21" name="Picture 20"/>
          <p:cNvPicPr>
            <a:picLocks noChangeAspect="1"/>
          </p:cNvPicPr>
          <p:nvPr/>
        </p:nvPicPr>
        <p:blipFill>
          <a:blip r:embed="rId20"/>
          <a:stretch>
            <a:fillRect/>
          </a:stretch>
        </p:blipFill>
        <p:spPr>
          <a:xfrm>
            <a:off x="9499393" y="1452556"/>
            <a:ext cx="956271" cy="1028845"/>
          </a:xfrm>
          <a:prstGeom prst="rect">
            <a:avLst/>
          </a:prstGeom>
        </p:spPr>
      </p:pic>
      <p:pic>
        <p:nvPicPr>
          <p:cNvPr id="22" name="Picture 21"/>
          <p:cNvPicPr>
            <a:picLocks noChangeAspect="1"/>
          </p:cNvPicPr>
          <p:nvPr/>
        </p:nvPicPr>
        <p:blipFill>
          <a:blip r:embed="rId21"/>
          <a:stretch>
            <a:fillRect/>
          </a:stretch>
        </p:blipFill>
        <p:spPr>
          <a:xfrm>
            <a:off x="10737000" y="624226"/>
            <a:ext cx="902014" cy="995001"/>
          </a:xfrm>
          <a:prstGeom prst="rect">
            <a:avLst/>
          </a:prstGeom>
        </p:spPr>
      </p:pic>
      <p:pic>
        <p:nvPicPr>
          <p:cNvPr id="70" name="Picture 69"/>
          <p:cNvPicPr>
            <a:picLocks noChangeAspect="1"/>
          </p:cNvPicPr>
          <p:nvPr/>
        </p:nvPicPr>
        <p:blipFill>
          <a:blip r:embed="rId22"/>
          <a:stretch>
            <a:fillRect/>
          </a:stretch>
        </p:blipFill>
        <p:spPr>
          <a:xfrm>
            <a:off x="10397079" y="105401"/>
            <a:ext cx="244154" cy="318130"/>
          </a:xfrm>
          <a:prstGeom prst="rect">
            <a:avLst/>
          </a:prstGeom>
        </p:spPr>
      </p:pic>
      <p:pic>
        <p:nvPicPr>
          <p:cNvPr id="71" name="Picture 70"/>
          <p:cNvPicPr>
            <a:picLocks noChangeAspect="1"/>
          </p:cNvPicPr>
          <p:nvPr/>
        </p:nvPicPr>
        <p:blipFill>
          <a:blip r:embed="rId22"/>
          <a:stretch>
            <a:fillRect/>
          </a:stretch>
        </p:blipFill>
        <p:spPr>
          <a:xfrm>
            <a:off x="10920599" y="2048960"/>
            <a:ext cx="244154" cy="318130"/>
          </a:xfrm>
          <a:prstGeom prst="rect">
            <a:avLst/>
          </a:prstGeom>
        </p:spPr>
      </p:pic>
      <p:pic>
        <p:nvPicPr>
          <p:cNvPr id="72" name="Picture 71"/>
          <p:cNvPicPr>
            <a:picLocks noChangeAspect="1"/>
          </p:cNvPicPr>
          <p:nvPr/>
        </p:nvPicPr>
        <p:blipFill>
          <a:blip r:embed="rId22"/>
          <a:stretch>
            <a:fillRect/>
          </a:stretch>
        </p:blipFill>
        <p:spPr>
          <a:xfrm>
            <a:off x="8028586" y="93304"/>
            <a:ext cx="244154" cy="318130"/>
          </a:xfrm>
          <a:prstGeom prst="rect">
            <a:avLst/>
          </a:prstGeom>
        </p:spPr>
      </p:pic>
    </p:spTree>
    <p:extLst>
      <p:ext uri="{BB962C8B-B14F-4D97-AF65-F5344CB8AC3E}">
        <p14:creationId xmlns:p14="http://schemas.microsoft.com/office/powerpoint/2010/main" val="1088688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47"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right)">
                                      <p:cBhvr>
                                        <p:cTn id="23" dur="500"/>
                                        <p:tgtEl>
                                          <p:spTgt spid="18"/>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0"/>
                                        <p:tgtEl>
                                          <p:spTgt spid="70"/>
                                        </p:tgtEl>
                                      </p:cBhvr>
                                    </p:animEffect>
                                    <p:anim calcmode="lin" valueType="num">
                                      <p:cBhvr>
                                        <p:cTn id="52" dur="1000" fill="hold"/>
                                        <p:tgtEl>
                                          <p:spTgt spid="70"/>
                                        </p:tgtEl>
                                        <p:attrNameLst>
                                          <p:attrName>ppt_x</p:attrName>
                                        </p:attrNameLst>
                                      </p:cBhvr>
                                      <p:tavLst>
                                        <p:tav tm="0">
                                          <p:val>
                                            <p:strVal val="#ppt_x"/>
                                          </p:val>
                                        </p:tav>
                                        <p:tav tm="100000">
                                          <p:val>
                                            <p:strVal val="#ppt_x"/>
                                          </p:val>
                                        </p:tav>
                                      </p:tavLst>
                                    </p:anim>
                                    <p:anim calcmode="lin" valueType="num">
                                      <p:cBhvr>
                                        <p:cTn id="53" dur="1000" fill="hold"/>
                                        <p:tgtEl>
                                          <p:spTgt spid="70"/>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5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000"/>
                                        <p:tgtEl>
                                          <p:spTgt spid="72"/>
                                        </p:tgtEl>
                                      </p:cBhvr>
                                    </p:animEffect>
                                    <p:anim calcmode="lin" valueType="num">
                                      <p:cBhvr>
                                        <p:cTn id="57" dur="1000" fill="hold"/>
                                        <p:tgtEl>
                                          <p:spTgt spid="72"/>
                                        </p:tgtEl>
                                        <p:attrNameLst>
                                          <p:attrName>ppt_x</p:attrName>
                                        </p:attrNameLst>
                                      </p:cBhvr>
                                      <p:tavLst>
                                        <p:tav tm="0">
                                          <p:val>
                                            <p:strVal val="#ppt_x"/>
                                          </p:val>
                                        </p:tav>
                                        <p:tav tm="100000">
                                          <p:val>
                                            <p:strVal val="#ppt_x"/>
                                          </p:val>
                                        </p:tav>
                                      </p:tavLst>
                                    </p:anim>
                                    <p:anim calcmode="lin" valueType="num">
                                      <p:cBhvr>
                                        <p:cTn id="58" dur="1000" fill="hold"/>
                                        <p:tgtEl>
                                          <p:spTgt spid="72"/>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1000"/>
                                        <p:tgtEl>
                                          <p:spTgt spid="71"/>
                                        </p:tgtEl>
                                      </p:cBhvr>
                                    </p:animEffect>
                                    <p:anim calcmode="lin" valueType="num">
                                      <p:cBhvr>
                                        <p:cTn id="62" dur="1000" fill="hold"/>
                                        <p:tgtEl>
                                          <p:spTgt spid="71"/>
                                        </p:tgtEl>
                                        <p:attrNameLst>
                                          <p:attrName>ppt_x</p:attrName>
                                        </p:attrNameLst>
                                      </p:cBhvr>
                                      <p:tavLst>
                                        <p:tav tm="0">
                                          <p:val>
                                            <p:strVal val="#ppt_x"/>
                                          </p:val>
                                        </p:tav>
                                        <p:tav tm="100000">
                                          <p:val>
                                            <p:strVal val="#ppt_x"/>
                                          </p:val>
                                        </p:tav>
                                      </p:tavLst>
                                    </p:anim>
                                    <p:anim calcmode="lin" valueType="num">
                                      <p:cBhvr>
                                        <p:cTn id="6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indent="-280121" defTabSz="914367">
              <a:spcAft>
                <a:spcPts val="147"/>
              </a:spcAft>
              <a:buFont typeface="Arial" panose="020B0604020202020204" pitchFamily="34" charset="0"/>
              <a:buChar char="•"/>
            </a:pPr>
            <a:r>
              <a:rPr lang="en-US" sz="1176" dirty="0">
                <a:solidFill>
                  <a:srgbClr val="FFFFFF"/>
                </a:solidFill>
              </a:rPr>
              <a:t>Box</a:t>
            </a:r>
          </a:p>
          <a:p>
            <a:pPr marL="280121" indent="-280121" defTabSz="914367">
              <a:spcAft>
                <a:spcPts val="147"/>
              </a:spcAft>
              <a:buFont typeface="Arial" panose="020B0604020202020204" pitchFamily="34" charset="0"/>
              <a:buChar char="•"/>
            </a:pPr>
            <a:r>
              <a:rPr lang="en-US" sz="1176" dirty="0">
                <a:solidFill>
                  <a:srgbClr val="FFFFFF"/>
                </a:solidFill>
              </a:rPr>
              <a:t>Chatter</a:t>
            </a:r>
          </a:p>
          <a:p>
            <a:pPr marL="280121" indent="-280121" defTabSz="914367">
              <a:spcAft>
                <a:spcPts val="147"/>
              </a:spcAft>
              <a:buFont typeface="Arial" panose="020B0604020202020204" pitchFamily="34" charset="0"/>
              <a:buChar char="•"/>
            </a:pPr>
            <a:r>
              <a:rPr lang="en-US" sz="1176" dirty="0">
                <a:solidFill>
                  <a:srgbClr val="FFFFFF"/>
                </a:solidFill>
              </a:rPr>
              <a:t>Delay</a:t>
            </a:r>
          </a:p>
          <a:p>
            <a:pPr marL="280121" indent="-280121" defTabSz="914367">
              <a:spcAft>
                <a:spcPts val="147"/>
              </a:spcAft>
              <a:buFont typeface="Arial" panose="020B0604020202020204" pitchFamily="34" charset="0"/>
              <a:buChar char="•"/>
            </a:pPr>
            <a:r>
              <a:rPr lang="en-US" sz="1176" dirty="0">
                <a:solidFill>
                  <a:srgbClr val="FFFFFF"/>
                </a:solidFill>
              </a:rPr>
              <a:t>Dropbox</a:t>
            </a:r>
          </a:p>
          <a:p>
            <a:pPr marL="280121" indent="-280121" defTabSz="914367">
              <a:spcAft>
                <a:spcPts val="147"/>
              </a:spcAft>
              <a:buFont typeface="Arial" panose="020B0604020202020204" pitchFamily="34" charset="0"/>
              <a:buChar char="•"/>
            </a:pPr>
            <a:r>
              <a:rPr lang="en-US" sz="1176" dirty="0">
                <a:solidFill>
                  <a:srgbClr val="FFFFFF"/>
                </a:solidFill>
              </a:rPr>
              <a:t>Azure HD Insight</a:t>
            </a:r>
          </a:p>
          <a:p>
            <a:pPr marL="280121" indent="-280121" defTabSz="914367">
              <a:spcAft>
                <a:spcPts val="147"/>
              </a:spcAft>
              <a:buFont typeface="Arial" panose="020B0604020202020204" pitchFamily="34" charset="0"/>
              <a:buChar char="•"/>
            </a:pPr>
            <a:r>
              <a:rPr lang="en-US" sz="1176" dirty="0" err="1">
                <a:solidFill>
                  <a:srgbClr val="FFFFFF"/>
                </a:solidFill>
              </a:rPr>
              <a:t>Marketo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Azure Media Services</a:t>
            </a:r>
          </a:p>
          <a:p>
            <a:pPr marL="280121" indent="-280121" defTabSz="914367">
              <a:spcAft>
                <a:spcPts val="147"/>
              </a:spcAft>
              <a:buFont typeface="Arial" panose="020B0604020202020204" pitchFamily="34" charset="0"/>
              <a:buChar char="•"/>
            </a:pPr>
            <a:r>
              <a:rPr lang="en-US" sz="1176" dirty="0">
                <a:solidFill>
                  <a:srgbClr val="FFFFFF"/>
                </a:solidFill>
              </a:rPr>
              <a:t>OneDrive</a:t>
            </a:r>
          </a:p>
          <a:p>
            <a:pPr marL="280121" indent="-280121" defTabSz="914367">
              <a:spcAft>
                <a:spcPts val="147"/>
              </a:spcAft>
              <a:buFont typeface="Arial" panose="020B0604020202020204" pitchFamily="34" charset="0"/>
              <a:buChar char="•"/>
            </a:pPr>
            <a:r>
              <a:rPr lang="en-US" sz="1176" dirty="0">
                <a:solidFill>
                  <a:srgbClr val="FFFFFF"/>
                </a:solidFill>
              </a:rPr>
              <a:t>SharePoint </a:t>
            </a:r>
          </a:p>
          <a:p>
            <a:pPr marL="280121" indent="-280121" defTabSz="914367">
              <a:spcAft>
                <a:spcPts val="147"/>
              </a:spcAft>
              <a:buFont typeface="Arial" panose="020B0604020202020204" pitchFamily="34" charset="0"/>
              <a:buChar char="•"/>
            </a:pPr>
            <a:r>
              <a:rPr lang="en-US" sz="1176" dirty="0">
                <a:solidFill>
                  <a:srgbClr val="FFFFFF"/>
                </a:solidFill>
              </a:rPr>
              <a:t>SQL Server</a:t>
            </a:r>
          </a:p>
          <a:p>
            <a:pPr marL="280121" indent="-280121" defTabSz="914367">
              <a:spcAft>
                <a:spcPts val="147"/>
              </a:spcAft>
              <a:buFont typeface="Arial" panose="020B0604020202020204" pitchFamily="34" charset="0"/>
              <a:buChar char="•"/>
            </a:pPr>
            <a:r>
              <a:rPr lang="en-US" sz="1176" dirty="0">
                <a:solidFill>
                  <a:srgbClr val="FFFFFF"/>
                </a:solidFill>
              </a:rPr>
              <a:t>Office 365</a:t>
            </a:r>
          </a:p>
          <a:p>
            <a:pPr marL="280121" indent="-280121" defTabSz="914367">
              <a:spcAft>
                <a:spcPts val="147"/>
              </a:spcAft>
              <a:buFont typeface="Arial" panose="020B0604020202020204" pitchFamily="34" charset="0"/>
              <a:buChar char="•"/>
            </a:pPr>
            <a:r>
              <a:rPr lang="en-US" sz="1176" dirty="0">
                <a:solidFill>
                  <a:srgbClr val="FFFFFF"/>
                </a:solidFill>
              </a:rPr>
              <a:t>Oracle</a:t>
            </a:r>
          </a:p>
          <a:p>
            <a:pPr marL="280121" indent="-280121" defTabSz="914367">
              <a:spcAft>
                <a:spcPts val="147"/>
              </a:spcAft>
              <a:buFont typeface="Arial" panose="020B0604020202020204" pitchFamily="34" charset="0"/>
              <a:buChar char="•"/>
            </a:pPr>
            <a:r>
              <a:rPr lang="en-US" sz="1176" dirty="0">
                <a:solidFill>
                  <a:srgbClr val="FFFFFF"/>
                </a:solidFill>
              </a:rPr>
              <a:t>QuickBooks</a:t>
            </a:r>
          </a:p>
          <a:p>
            <a:pPr marL="280121" indent="-280121" defTabSz="914367">
              <a:spcAft>
                <a:spcPts val="147"/>
              </a:spcAft>
              <a:buFont typeface="Arial" panose="020B0604020202020204" pitchFamily="34" charset="0"/>
              <a:buChar char="•"/>
            </a:pPr>
            <a:r>
              <a:rPr lang="en-US" sz="1176" dirty="0" err="1">
                <a:solidFill>
                  <a:srgbClr val="FFFFFF"/>
                </a:solidFill>
              </a:rPr>
              <a:t>SalesForce</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Sugar CRM </a:t>
            </a:r>
          </a:p>
          <a:p>
            <a:pPr marL="280121" indent="-280121" defTabSz="914367">
              <a:spcAft>
                <a:spcPts val="147"/>
              </a:spcAft>
              <a:buFont typeface="Arial" panose="020B0604020202020204" pitchFamily="34" charset="0"/>
              <a:buChar char="•"/>
            </a:pPr>
            <a:r>
              <a:rPr lang="en-US" sz="1176" dirty="0">
                <a:solidFill>
                  <a:srgbClr val="FFFFFF"/>
                </a:solidFill>
              </a:rPr>
              <a:t>SAP</a:t>
            </a:r>
          </a:p>
          <a:p>
            <a:pPr marL="280121" indent="-280121" defTabSz="914367">
              <a:spcAft>
                <a:spcPts val="147"/>
              </a:spcAft>
              <a:buFont typeface="Arial" panose="020B0604020202020204" pitchFamily="34" charset="0"/>
              <a:buChar char="•"/>
            </a:pPr>
            <a:r>
              <a:rPr lang="en-US" sz="1176" dirty="0">
                <a:solidFill>
                  <a:srgbClr val="FFFFFF"/>
                </a:solidFill>
              </a:rPr>
              <a:t>Azure Service Bus</a:t>
            </a:r>
          </a:p>
          <a:p>
            <a:pPr marL="280121" indent="-280121" defTabSz="914367">
              <a:spcAft>
                <a:spcPts val="147"/>
              </a:spcAft>
              <a:buFont typeface="Arial" panose="020B0604020202020204" pitchFamily="34" charset="0"/>
              <a:buChar char="•"/>
            </a:pPr>
            <a:r>
              <a:rPr lang="en-US" sz="1176" dirty="0">
                <a:solidFill>
                  <a:srgbClr val="FFFFFF"/>
                </a:solidFill>
              </a:rPr>
              <a:t>Azure Storage</a:t>
            </a:r>
          </a:p>
          <a:p>
            <a:pPr marL="280121" indent="-280121" defTabSz="914367">
              <a:spcAft>
                <a:spcPts val="147"/>
              </a:spcAft>
              <a:buFont typeface="Arial" panose="020B0604020202020204" pitchFamily="34" charset="0"/>
              <a:buChar char="•"/>
            </a:pPr>
            <a:r>
              <a:rPr lang="en-US" sz="1176" dirty="0">
                <a:solidFill>
                  <a:srgbClr val="FFFFFF"/>
                </a:solidFill>
              </a:rPr>
              <a:t>Timer / Recurrence</a:t>
            </a:r>
          </a:p>
          <a:p>
            <a:pPr marL="280121" indent="-280121" defTabSz="914367">
              <a:spcAft>
                <a:spcPts val="147"/>
              </a:spcAft>
              <a:buFont typeface="Arial" panose="020B0604020202020204" pitchFamily="34" charset="0"/>
              <a:buChar char="•"/>
            </a:pPr>
            <a:r>
              <a:rPr lang="en-US" sz="1176" dirty="0" err="1">
                <a:solidFill>
                  <a:srgbClr val="FFFFFF"/>
                </a:solidFill>
              </a:rPr>
              <a:t>Twilio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Twitter</a:t>
            </a:r>
          </a:p>
          <a:p>
            <a:pPr marL="280121" indent="-280121" defTabSz="914367">
              <a:spcAft>
                <a:spcPts val="147"/>
              </a:spcAft>
              <a:buFont typeface="Arial" panose="020B0604020202020204" pitchFamily="34" charset="0"/>
              <a:buChar char="•"/>
            </a:pPr>
            <a:r>
              <a:rPr lang="en-US" sz="1176" dirty="0">
                <a:solidFill>
                  <a:srgbClr val="FFFFFF"/>
                </a:solidFill>
              </a:rPr>
              <a:t>IBM DB2 </a:t>
            </a:r>
          </a:p>
          <a:p>
            <a:pPr marL="280121" indent="-280121" defTabSz="914367">
              <a:spcAft>
                <a:spcPts val="147"/>
              </a:spcAft>
              <a:buFont typeface="Arial" panose="020B0604020202020204" pitchFamily="34" charset="0"/>
              <a:buChar char="•"/>
            </a:pPr>
            <a:r>
              <a:rPr lang="en-US" sz="1176" dirty="0">
                <a:solidFill>
                  <a:srgbClr val="FFFFFF"/>
                </a:solidFill>
              </a:rPr>
              <a:t>Informix</a:t>
            </a:r>
          </a:p>
          <a:p>
            <a:pPr marL="280121" indent="-280121" defTabSz="914367">
              <a:spcAft>
                <a:spcPts val="147"/>
              </a:spcAft>
              <a:buFont typeface="Arial" panose="020B0604020202020204" pitchFamily="34" charset="0"/>
              <a:buChar char="•"/>
            </a:pPr>
            <a:r>
              <a:rPr lang="en-US" sz="1176" dirty="0" err="1">
                <a:solidFill>
                  <a:srgbClr val="FFFFFF"/>
                </a:solidFill>
              </a:rPr>
              <a:t>Websphere</a:t>
            </a:r>
            <a:r>
              <a:rPr lang="en-US" sz="1176" dirty="0">
                <a:solidFill>
                  <a:srgbClr val="FFFFFF"/>
                </a:solidFill>
              </a:rPr>
              <a:t> MQ</a:t>
            </a:r>
          </a:p>
          <a:p>
            <a:pPr marL="280121" indent="-280121" defTabSz="914367">
              <a:spcAft>
                <a:spcPts val="147"/>
              </a:spcAft>
              <a:buFont typeface="Arial" panose="020B0604020202020204" pitchFamily="34" charset="0"/>
              <a:buChar char="•"/>
            </a:pPr>
            <a:r>
              <a:rPr lang="en-US" sz="1176" dirty="0">
                <a:solidFill>
                  <a:srgbClr val="FFFFFF"/>
                </a:solidFill>
              </a:rPr>
              <a:t>Azure Web Jobs</a:t>
            </a:r>
          </a:p>
          <a:p>
            <a:pPr marL="280121" indent="-280121" defTabSz="914367">
              <a:spcAft>
                <a:spcPts val="147"/>
              </a:spcAft>
              <a:buFont typeface="Arial" panose="020B0604020202020204" pitchFamily="34" charset="0"/>
              <a:buChar char="•"/>
            </a:pPr>
            <a:r>
              <a:rPr lang="en-US" sz="1176" dirty="0">
                <a:solidFill>
                  <a:srgbClr val="FFFFFF"/>
                </a:solidFill>
              </a:rPr>
              <a:t>Yammer</a:t>
            </a:r>
          </a:p>
          <a:p>
            <a:pPr marL="280121" indent="-280121" defTabSz="914367">
              <a:spcAft>
                <a:spcPts val="147"/>
              </a:spcAft>
              <a:buFont typeface="Arial" panose="020B0604020202020204" pitchFamily="34" charset="0"/>
              <a:buChar char="•"/>
            </a:pPr>
            <a:r>
              <a:rPr lang="en-US" sz="1176" dirty="0">
                <a:solidFill>
                  <a:srgbClr val="FFFFFF"/>
                </a:solidFill>
              </a:rPr>
              <a:t>Dynamics CRM</a:t>
            </a:r>
          </a:p>
          <a:p>
            <a:pPr marL="280121" indent="-280121" defTabSz="914367">
              <a:spcAft>
                <a:spcPts val="147"/>
              </a:spcAft>
              <a:buFont typeface="Arial" panose="020B0604020202020204" pitchFamily="34" charset="0"/>
              <a:buChar char="•"/>
            </a:pPr>
            <a:r>
              <a:rPr lang="en-US" sz="1176" dirty="0">
                <a:solidFill>
                  <a:srgbClr val="FFFFFF"/>
                </a:solidFill>
              </a:rPr>
              <a:t>Dynamics AX</a:t>
            </a:r>
          </a:p>
          <a:p>
            <a:pPr marL="280121" indent="-280121" defTabSz="914367">
              <a:spcAft>
                <a:spcPts val="147"/>
              </a:spcAft>
              <a:buFont typeface="Arial" panose="020B0604020202020204" pitchFamily="34" charset="0"/>
              <a:buChar char="•"/>
            </a:pPr>
            <a:r>
              <a:rPr lang="en-US" sz="1176" dirty="0">
                <a:solidFill>
                  <a:srgbClr val="FFFFFF"/>
                </a:solidFill>
              </a:rPr>
              <a:t>Hybrid Connectivity</a:t>
            </a: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p:txBody>
      </p:sp>
      <p:sp>
        <p:nvSpPr>
          <p:cNvPr id="4" name="Rectangle 3"/>
          <p:cNvSpPr/>
          <p:nvPr/>
        </p:nvSpPr>
        <p:spPr>
          <a:xfrm>
            <a:off x="543489" y="4867564"/>
            <a:ext cx="1750818" cy="1435906"/>
          </a:xfrm>
          <a:prstGeom prst="rect">
            <a:avLst/>
          </a:prstGeom>
        </p:spPr>
        <p:txBody>
          <a:bodyPr wrap="square">
            <a:spAutoFit/>
          </a:bodyPr>
          <a:lstStyle/>
          <a:p>
            <a:pPr marL="280121" indent="-280121" defTabSz="914367">
              <a:spcAft>
                <a:spcPts val="147"/>
              </a:spcAft>
              <a:buFont typeface="Arial" panose="020B0604020202020204" pitchFamily="34" charset="0"/>
              <a:buChar char="•"/>
            </a:pPr>
            <a:r>
              <a:rPr lang="en-US" sz="1176" dirty="0">
                <a:solidFill>
                  <a:srgbClr val="FFFFFF"/>
                </a:solidFill>
              </a:rPr>
              <a:t>HTTP, HTTPS </a:t>
            </a:r>
          </a:p>
          <a:p>
            <a:pPr marL="280121" indent="-280121" defTabSz="914367">
              <a:spcAft>
                <a:spcPts val="147"/>
              </a:spcAft>
              <a:buFont typeface="Arial" panose="020B0604020202020204" pitchFamily="34" charset="0"/>
              <a:buChar char="•"/>
            </a:pPr>
            <a:r>
              <a:rPr lang="en-US" sz="1176" dirty="0">
                <a:solidFill>
                  <a:srgbClr val="FFFFFF"/>
                </a:solidFill>
              </a:rPr>
              <a:t>File</a:t>
            </a:r>
          </a:p>
          <a:p>
            <a:pPr marL="280121" indent="-280121" defTabSz="914367">
              <a:spcAft>
                <a:spcPts val="147"/>
              </a:spcAft>
              <a:buFont typeface="Arial" panose="020B0604020202020204" pitchFamily="34" charset="0"/>
              <a:buChar char="•"/>
            </a:pPr>
            <a:r>
              <a:rPr lang="en-US" sz="1176" dirty="0">
                <a:solidFill>
                  <a:srgbClr val="FFFFFF"/>
                </a:solidFill>
              </a:rPr>
              <a:t>Flat File</a:t>
            </a:r>
          </a:p>
          <a:p>
            <a:pPr marL="280121" indent="-280121" defTabSz="914367">
              <a:spcAft>
                <a:spcPts val="147"/>
              </a:spcAft>
              <a:buFont typeface="Arial" panose="020B0604020202020204" pitchFamily="34" charset="0"/>
              <a:buChar char="•"/>
            </a:pPr>
            <a:r>
              <a:rPr lang="en-US" sz="1176" dirty="0">
                <a:solidFill>
                  <a:srgbClr val="FFFFFF"/>
                </a:solidFill>
              </a:rPr>
              <a:t>FTP, SFTP</a:t>
            </a:r>
          </a:p>
          <a:p>
            <a:pPr marL="280121" indent="-280121" defTabSz="914367">
              <a:spcAft>
                <a:spcPts val="147"/>
              </a:spcAft>
              <a:buFont typeface="Arial" panose="020B0604020202020204" pitchFamily="34" charset="0"/>
              <a:buChar char="•"/>
            </a:pPr>
            <a:r>
              <a:rPr lang="en-US" sz="1176" dirty="0">
                <a:solidFill>
                  <a:srgbClr val="FFFFFF"/>
                </a:solidFill>
              </a:rPr>
              <a:t>POP3/IMAP</a:t>
            </a:r>
          </a:p>
          <a:p>
            <a:pPr marL="280121" indent="-280121" defTabSz="914367">
              <a:spcAft>
                <a:spcPts val="147"/>
              </a:spcAft>
              <a:buFont typeface="Arial" panose="020B0604020202020204" pitchFamily="34" charset="0"/>
              <a:buChar char="•"/>
            </a:pPr>
            <a:r>
              <a:rPr lang="en-US" sz="1176" dirty="0">
                <a:solidFill>
                  <a:srgbClr val="FFFFFF"/>
                </a:solidFill>
              </a:rPr>
              <a:t>SMTP</a:t>
            </a:r>
          </a:p>
          <a:p>
            <a:pPr marL="280121" indent="-280121" defTabSz="914367">
              <a:spcAft>
                <a:spcPts val="147"/>
              </a:spcAft>
              <a:buFont typeface="Arial" panose="020B0604020202020204" pitchFamily="34" charset="0"/>
              <a:buChar char="•"/>
            </a:pPr>
            <a:r>
              <a:rPr lang="en-US" sz="1176" dirty="0">
                <a:solidFill>
                  <a:srgbClr val="FFFFFF"/>
                </a:solidFill>
              </a:rPr>
              <a:t>SOAP + WCF</a:t>
            </a:r>
          </a:p>
        </p:txBody>
      </p:sp>
      <p:sp>
        <p:nvSpPr>
          <p:cNvPr id="7" name="Rectangle 6"/>
          <p:cNvSpPr/>
          <p:nvPr/>
        </p:nvSpPr>
        <p:spPr>
          <a:xfrm>
            <a:off x="2824238" y="4867564"/>
            <a:ext cx="3876053" cy="1254959"/>
          </a:xfrm>
          <a:prstGeom prst="rect">
            <a:avLst/>
          </a:prstGeom>
        </p:spPr>
        <p:txBody>
          <a:bodyPr wrap="square" numCol="2">
            <a:spAutoFit/>
          </a:bodyPr>
          <a:lstStyle/>
          <a:p>
            <a:pPr marL="280121" indent="-280121" defTabSz="914367">
              <a:spcAft>
                <a:spcPts val="147"/>
              </a:spcAft>
              <a:buFont typeface="Arial" panose="020B0604020202020204" pitchFamily="34" charset="0"/>
              <a:buChar char="•"/>
            </a:pPr>
            <a:r>
              <a:rPr lang="en-US" sz="1176" dirty="0">
                <a:solidFill>
                  <a:srgbClr val="FFFFFF"/>
                </a:solidFill>
              </a:rPr>
              <a:t>Batching / </a:t>
            </a:r>
            <a:r>
              <a:rPr lang="en-US" sz="1176" dirty="0" err="1">
                <a:solidFill>
                  <a:srgbClr val="FFFFFF"/>
                </a:solidFill>
              </a:rPr>
              <a:t>Debatching</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Validate</a:t>
            </a:r>
          </a:p>
          <a:p>
            <a:pPr marL="280121" indent="-280121" defTabSz="914367">
              <a:spcAft>
                <a:spcPts val="147"/>
              </a:spcAft>
              <a:buFont typeface="Arial" panose="020B0604020202020204" pitchFamily="34" charset="0"/>
              <a:buChar char="•"/>
            </a:pPr>
            <a:r>
              <a:rPr lang="en-US" sz="1176" dirty="0">
                <a:solidFill>
                  <a:srgbClr val="FFFFFF"/>
                </a:solidFill>
              </a:rPr>
              <a:t>Extract (XPath)</a:t>
            </a:r>
          </a:p>
          <a:p>
            <a:pPr marL="280121" indent="-280121" defTabSz="914367">
              <a:spcAft>
                <a:spcPts val="147"/>
              </a:spcAft>
              <a:buFont typeface="Arial" panose="020B0604020202020204" pitchFamily="34" charset="0"/>
              <a:buChar char="•"/>
            </a:pPr>
            <a:r>
              <a:rPr lang="en-US" sz="1176" dirty="0">
                <a:solidFill>
                  <a:srgbClr val="FFFFFF"/>
                </a:solidFill>
              </a:rPr>
              <a:t>Transform (+Mapper)</a:t>
            </a:r>
          </a:p>
          <a:p>
            <a:pPr marL="280121" indent="-280121" defTabSz="914367">
              <a:spcAft>
                <a:spcPts val="147"/>
              </a:spcAft>
              <a:buFont typeface="Arial" panose="020B0604020202020204" pitchFamily="34" charset="0"/>
              <a:buChar char="•"/>
            </a:pPr>
            <a:r>
              <a:rPr lang="en-US" sz="1176" dirty="0">
                <a:solidFill>
                  <a:srgbClr val="FFFFFF"/>
                </a:solidFill>
              </a:rPr>
              <a:t>Convert (XML-JSON)</a:t>
            </a:r>
          </a:p>
          <a:p>
            <a:pPr marL="280121" indent="-280121" defTabSz="914367">
              <a:spcAft>
                <a:spcPts val="147"/>
              </a:spcAft>
              <a:buFont typeface="Arial" panose="020B0604020202020204" pitchFamily="34" charset="0"/>
              <a:buChar char="•"/>
            </a:pPr>
            <a:r>
              <a:rPr lang="en-US" sz="1176" dirty="0">
                <a:solidFill>
                  <a:srgbClr val="FFFFFF"/>
                </a:solidFill>
              </a:rPr>
              <a:t>Convert (XML-FF)</a:t>
            </a:r>
          </a:p>
          <a:p>
            <a:pPr marL="280121" indent="-280121" defTabSz="914367">
              <a:spcAft>
                <a:spcPts val="147"/>
              </a:spcAft>
              <a:buFont typeface="Arial" panose="020B0604020202020204" pitchFamily="34" charset="0"/>
              <a:buChar char="•"/>
            </a:pPr>
            <a:r>
              <a:rPr lang="en-US" sz="1176" dirty="0">
                <a:solidFill>
                  <a:srgbClr val="FFFFFF"/>
                </a:solidFill>
              </a:rPr>
              <a:t>X12</a:t>
            </a:r>
          </a:p>
          <a:p>
            <a:pPr marL="280121" indent="-280121" defTabSz="914367">
              <a:spcAft>
                <a:spcPts val="147"/>
              </a:spcAft>
              <a:buFont typeface="Arial" panose="020B0604020202020204" pitchFamily="34" charset="0"/>
              <a:buChar char="•"/>
            </a:pPr>
            <a:r>
              <a:rPr lang="en-US" sz="1176" dirty="0">
                <a:solidFill>
                  <a:srgbClr val="FFFFFF"/>
                </a:solidFill>
              </a:rPr>
              <a:t>EDIFACT</a:t>
            </a:r>
          </a:p>
          <a:p>
            <a:pPr marL="280121" indent="-280121" defTabSz="914367">
              <a:spcAft>
                <a:spcPts val="147"/>
              </a:spcAft>
              <a:buFont typeface="Arial" panose="020B0604020202020204" pitchFamily="34" charset="0"/>
              <a:buChar char="•"/>
            </a:pPr>
            <a:r>
              <a:rPr lang="en-US" sz="1176" dirty="0">
                <a:solidFill>
                  <a:srgbClr val="FFFFFF"/>
                </a:solidFill>
              </a:rPr>
              <a:t>AS2</a:t>
            </a:r>
          </a:p>
          <a:p>
            <a:pPr marL="280121" indent="-280121" defTabSz="914367">
              <a:spcAft>
                <a:spcPts val="147"/>
              </a:spcAft>
              <a:buFont typeface="Arial" panose="020B0604020202020204" pitchFamily="34" charset="0"/>
              <a:buChar char="•"/>
            </a:pPr>
            <a:r>
              <a:rPr lang="en-US" sz="1176" dirty="0">
                <a:solidFill>
                  <a:srgbClr val="FFFFFF"/>
                </a:solidFill>
              </a:rPr>
              <a:t>TPMOM</a:t>
            </a:r>
          </a:p>
          <a:p>
            <a:pPr marL="280121" indent="-280121" defTabSz="914367">
              <a:spcAft>
                <a:spcPts val="147"/>
              </a:spcAft>
              <a:buFont typeface="Arial" panose="020B0604020202020204" pitchFamily="34" charset="0"/>
              <a:buChar char="•"/>
            </a:pPr>
            <a:r>
              <a:rPr lang="en-US" sz="1176" dirty="0">
                <a:solidFill>
                  <a:srgbClr val="FFFFFF"/>
                </a:solidFill>
              </a:rPr>
              <a:t>Rules Engine</a:t>
            </a:r>
          </a:p>
        </p:txBody>
      </p:sp>
      <p:sp>
        <p:nvSpPr>
          <p:cNvPr id="8" name="Rectangle 7"/>
          <p:cNvSpPr/>
          <p:nvPr/>
        </p:nvSpPr>
        <p:spPr>
          <a:xfrm>
            <a:off x="482955" y="1346034"/>
            <a:ext cx="1313893" cy="334916"/>
          </a:xfrm>
          <a:prstGeom prst="rect">
            <a:avLst/>
          </a:prstGeom>
        </p:spPr>
        <p:txBody>
          <a:bodyPr wrap="none">
            <a:spAutoFit/>
          </a:bodyPr>
          <a:lstStyle/>
          <a:p>
            <a:pPr defTabSz="914367">
              <a:lnSpc>
                <a:spcPct val="90000"/>
              </a:lnSpc>
            </a:pPr>
            <a:r>
              <a:rPr lang="en-US" sz="1765" dirty="0">
                <a:solidFill>
                  <a:srgbClr val="FFFFFF"/>
                </a:solidFill>
              </a:rPr>
              <a:t>Connectors</a:t>
            </a:r>
            <a:endParaRPr lang="en-US" sz="2353" dirty="0">
              <a:solidFill>
                <a:srgbClr val="FFFFFF"/>
              </a:solidFill>
            </a:endParaRPr>
          </a:p>
        </p:txBody>
      </p:sp>
      <p:sp>
        <p:nvSpPr>
          <p:cNvPr id="10" name="Rectangle 9"/>
          <p:cNvSpPr/>
          <p:nvPr/>
        </p:nvSpPr>
        <p:spPr>
          <a:xfrm>
            <a:off x="482954" y="4468211"/>
            <a:ext cx="1111359" cy="362072"/>
          </a:xfrm>
          <a:prstGeom prst="rect">
            <a:avLst/>
          </a:prstGeom>
        </p:spPr>
        <p:txBody>
          <a:bodyPr wrap="none">
            <a:spAutoFit/>
          </a:bodyPr>
          <a:lstStyle/>
          <a:p>
            <a:pPr defTabSz="914367"/>
            <a:r>
              <a:rPr lang="en-US" sz="1765" dirty="0">
                <a:solidFill>
                  <a:srgbClr val="FFFFFF"/>
                </a:solidFill>
              </a:rPr>
              <a:t>Protocols</a:t>
            </a:r>
          </a:p>
        </p:txBody>
      </p:sp>
      <p:sp>
        <p:nvSpPr>
          <p:cNvPr id="11" name="Rectangle 10"/>
          <p:cNvSpPr/>
          <p:nvPr/>
        </p:nvSpPr>
        <p:spPr>
          <a:xfrm>
            <a:off x="2773215" y="4495366"/>
            <a:ext cx="1715629" cy="334916"/>
          </a:xfrm>
          <a:prstGeom prst="rect">
            <a:avLst/>
          </a:prstGeom>
        </p:spPr>
        <p:txBody>
          <a:bodyPr wrap="none">
            <a:spAutoFit/>
          </a:bodyPr>
          <a:lstStyle/>
          <a:p>
            <a:pPr defTabSz="914367">
              <a:lnSpc>
                <a:spcPct val="90000"/>
              </a:lnSpc>
            </a:pPr>
            <a:r>
              <a:rPr lang="en-US" sz="1765" dirty="0">
                <a:solidFill>
                  <a:srgbClr val="FFFFFF"/>
                </a:solidFill>
              </a:rPr>
              <a:t>BizTalk Services</a:t>
            </a:r>
            <a:endParaRPr lang="en-US" sz="2353" dirty="0">
              <a:solidFill>
                <a:srgbClr val="FFFFFF"/>
              </a:solidFill>
            </a:endParaRPr>
          </a:p>
        </p:txBody>
      </p:sp>
      <p:sp>
        <p:nvSpPr>
          <p:cNvPr id="14" name="Title 1"/>
          <p:cNvSpPr>
            <a:spLocks noGrp="1"/>
          </p:cNvSpPr>
          <p:nvPr>
            <p:ph type="title" idx="4294967295"/>
          </p:nvPr>
        </p:nvSpPr>
        <p:spPr>
          <a:xfrm>
            <a:off x="0" y="284163"/>
            <a:ext cx="6176963" cy="836612"/>
          </a:xfrm>
          <a:prstGeom prst="rect">
            <a:avLst/>
          </a:prstGeom>
        </p:spPr>
        <p:txBody>
          <a:bodyPr anchor="ctr"/>
          <a:lstStyle/>
          <a:p>
            <a:pPr>
              <a:lnSpc>
                <a:spcPct val="100000"/>
              </a:lnSpc>
            </a:pPr>
            <a:r>
              <a:rPr lang="en-US" sz="3921" dirty="0"/>
              <a:t>Built-in API Connectors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3130066069"/>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4020" y="3107039"/>
            <a:ext cx="10292640" cy="860434"/>
          </a:xfrm>
          <a:prstGeom prst="rect">
            <a:avLst/>
          </a:prstGeom>
          <a:noFill/>
        </p:spPr>
        <p:txBody>
          <a:bodyPr wrap="none" lIns="182854" tIns="146284" rIns="182854" bIns="146284" rtlCol="0">
            <a:spAutoFit/>
          </a:bodyPr>
          <a:lstStyle/>
          <a:p>
            <a:pPr defTabSz="914367">
              <a:lnSpc>
                <a:spcPct val="90000"/>
              </a:lnSpc>
            </a:pPr>
            <a:r>
              <a:rPr lang="en-US" sz="4000" dirty="0">
                <a:gradFill>
                  <a:gsLst>
                    <a:gs pos="2917">
                      <a:srgbClr val="FFFFFF"/>
                    </a:gs>
                    <a:gs pos="30000">
                      <a:srgbClr val="FFFFFF"/>
                    </a:gs>
                  </a:gsLst>
                  <a:lin ang="5400000" scaled="0"/>
                </a:gradFill>
                <a:latin typeface="Segoe UI Light"/>
              </a:rPr>
              <a:t>Target audience is </a:t>
            </a:r>
            <a:r>
              <a:rPr lang="en-US" sz="4000" i="1" dirty="0">
                <a:gradFill>
                  <a:gsLst>
                    <a:gs pos="2917">
                      <a:srgbClr val="FFFFFF"/>
                    </a:gs>
                    <a:gs pos="30000">
                      <a:srgbClr val="FFFFFF"/>
                    </a:gs>
                  </a:gsLst>
                  <a:lin ang="5400000" scaled="0"/>
                </a:gradFill>
                <a:latin typeface="Segoe UI Light"/>
              </a:rPr>
              <a:t>anyone</a:t>
            </a:r>
            <a:r>
              <a:rPr lang="en-US" sz="4000" dirty="0">
                <a:gradFill>
                  <a:gsLst>
                    <a:gs pos="2917">
                      <a:srgbClr val="FFFFFF"/>
                    </a:gs>
                    <a:gs pos="30000">
                      <a:srgbClr val="FFFFFF"/>
                    </a:gs>
                  </a:gsLst>
                  <a:lin ang="5400000" scaled="0"/>
                </a:gradFill>
                <a:latin typeface="Segoe UI Light"/>
              </a:rPr>
              <a:t> who can use Azure</a:t>
            </a:r>
          </a:p>
        </p:txBody>
      </p:sp>
      <p:sp>
        <p:nvSpPr>
          <p:cNvPr id="3" name="TextBox 2"/>
          <p:cNvSpPr txBox="1"/>
          <p:nvPr/>
        </p:nvSpPr>
        <p:spPr>
          <a:xfrm>
            <a:off x="1625507" y="4208097"/>
            <a:ext cx="9117422" cy="747471"/>
          </a:xfrm>
          <a:prstGeom prst="rect">
            <a:avLst/>
          </a:prstGeom>
          <a:noFill/>
        </p:spPr>
        <p:txBody>
          <a:bodyPr wrap="none" lIns="182854" tIns="146284" rIns="182854" bIns="146284" rtlCol="0">
            <a:spAutoFit/>
          </a:bodyPr>
          <a:lstStyle/>
          <a:p>
            <a:pPr defTabSz="914367">
              <a:lnSpc>
                <a:spcPct val="90000"/>
              </a:lnSpc>
            </a:pPr>
            <a:r>
              <a:rPr lang="en-US" sz="3200" dirty="0">
                <a:gradFill>
                  <a:gsLst>
                    <a:gs pos="2917">
                      <a:srgbClr val="FFFFFF"/>
                    </a:gs>
                    <a:gs pos="30000">
                      <a:srgbClr val="FFFFFF"/>
                    </a:gs>
                  </a:gsLst>
                  <a:lin ang="5400000" scaled="0"/>
                </a:gradFill>
                <a:latin typeface="Segoe UI Light"/>
              </a:rPr>
              <a:t>… but not necessarily business users or consumers</a:t>
            </a:r>
          </a:p>
        </p:txBody>
      </p:sp>
    </p:spTree>
    <p:extLst>
      <p:ext uri="{BB962C8B-B14F-4D97-AF65-F5344CB8AC3E}">
        <p14:creationId xmlns:p14="http://schemas.microsoft.com/office/powerpoint/2010/main" val="69029486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Mobile Apps</a:t>
            </a:r>
          </a:p>
        </p:txBody>
      </p:sp>
    </p:spTree>
    <p:extLst>
      <p:ext uri="{BB962C8B-B14F-4D97-AF65-F5344CB8AC3E}">
        <p14:creationId xmlns:p14="http://schemas.microsoft.com/office/powerpoint/2010/main" val="233727983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5139502" y="834071"/>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capabilities for Mobile apps:</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a:t>
            </a:r>
            <a:r>
              <a:rPr lang="en-US" sz="2353" dirty="0" err="1">
                <a:solidFill>
                  <a:srgbClr val="FFFFFF"/>
                </a:solidFill>
                <a:latin typeface="Segoe UI Light"/>
              </a:rPr>
              <a:t>GitHub</a:t>
            </a:r>
            <a:r>
              <a:rPr lang="en-US" sz="2353" dirty="0">
                <a:solidFill>
                  <a:srgbClr val="FFFFFF"/>
                </a:solidFill>
                <a:latin typeface="Segoe UI Light"/>
              </a:rPr>
              <a:t>,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384633" y="3703490"/>
            <a:ext cx="2719246" cy="814661"/>
          </a:xfrm>
          <a:prstGeom prst="rect">
            <a:avLst/>
          </a:prstGeom>
        </p:spPr>
        <p:txBody>
          <a:bodyPr wrap="none">
            <a:spAutoFit/>
          </a:bodyPr>
          <a:lstStyle/>
          <a:p>
            <a:pPr algn="ctr" defTabSz="878526"/>
            <a:r>
              <a:rPr lang="en-US" sz="2353" dirty="0">
                <a:solidFill>
                  <a:srgbClr val="FFFFFF"/>
                </a:solidFill>
                <a:latin typeface="Segoe UI Light"/>
              </a:rPr>
              <a:t>Mobile services plus</a:t>
            </a:r>
          </a:p>
          <a:p>
            <a:pPr algn="ctr" defTabSz="878526">
              <a:spcAft>
                <a:spcPts val="1765"/>
              </a:spcAft>
            </a:pPr>
            <a:r>
              <a:rPr lang="en-US" sz="2353" dirty="0">
                <a:solidFill>
                  <a:srgbClr val="FFFFFF"/>
                </a:solidFill>
                <a:latin typeface="Segoe UI Light"/>
              </a:rPr>
              <a:t>a whole lot more</a:t>
            </a:r>
          </a:p>
        </p:txBody>
      </p:sp>
      <p:grpSp>
        <p:nvGrpSpPr>
          <p:cNvPr id="7" name="Group 6"/>
          <p:cNvGrpSpPr/>
          <p:nvPr/>
        </p:nvGrpSpPr>
        <p:grpSpPr>
          <a:xfrm>
            <a:off x="1386956" y="2203879"/>
            <a:ext cx="2583710" cy="1375200"/>
            <a:chOff x="8857428" y="774015"/>
            <a:chExt cx="2635519" cy="1402775"/>
          </a:xfrm>
        </p:grpSpPr>
        <p:sp>
          <p:nvSpPr>
            <p:cNvPr id="10" name="TextBox 9"/>
            <p:cNvSpPr txBox="1"/>
            <p:nvPr/>
          </p:nvSpPr>
          <p:spPr>
            <a:xfrm>
              <a:off x="8857428" y="1701980"/>
              <a:ext cx="2635519" cy="474810"/>
            </a:xfrm>
            <a:prstGeom prst="flowChartOffpageConnector">
              <a:avLst/>
            </a:prstGeom>
            <a:noFill/>
          </p:spPr>
          <p:txBody>
            <a:bodyPr wrap="square" rtlCol="0">
              <a:spAutoFit/>
            </a:bodyPr>
            <a:lstStyle/>
            <a:p>
              <a:pPr algn="ctr" defTabSz="896386">
                <a:defRPr/>
              </a:pPr>
              <a:r>
                <a:rPr lang="en-US" sz="1836" b="1" kern="0" cap="all" dirty="0">
                  <a:solidFill>
                    <a:srgbClr val="FFFFFF"/>
                  </a:solidFill>
                </a:rPr>
                <a:t>Mobile Apps</a:t>
              </a:r>
            </a:p>
          </p:txBody>
        </p:sp>
        <p:pic>
          <p:nvPicPr>
            <p:cNvPr id="9" name="Picture 8"/>
            <p:cNvPicPr>
              <a:picLocks noChangeAspect="1"/>
            </p:cNvPicPr>
            <p:nvPr/>
          </p:nvPicPr>
          <p:blipFill>
            <a:blip r:embed="rId2"/>
            <a:stretch>
              <a:fillRect/>
            </a:stretch>
          </p:blipFill>
          <p:spPr>
            <a:xfrm>
              <a:off x="9897141" y="774015"/>
              <a:ext cx="556316" cy="798813"/>
            </a:xfrm>
            <a:prstGeom prst="rect">
              <a:avLst/>
            </a:prstGeom>
          </p:spPr>
        </p:pic>
      </p:grpSp>
    </p:spTree>
    <p:extLst>
      <p:ext uri="{BB962C8B-B14F-4D97-AF65-F5344CB8AC3E}">
        <p14:creationId xmlns:p14="http://schemas.microsoft.com/office/powerpoint/2010/main" val="229534452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a:t>Azure Mobile Services</a:t>
            </a:r>
            <a:endParaRPr lang="en-US" dirty="0"/>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317" y="2599241"/>
            <a:ext cx="2871528" cy="2871528"/>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8723" y="2226796"/>
            <a:ext cx="780288" cy="780288"/>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7856" y="3183269"/>
            <a:ext cx="780288" cy="780288"/>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0932" y="3634778"/>
            <a:ext cx="780288" cy="780288"/>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857" y="4077790"/>
            <a:ext cx="780288" cy="780288"/>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856" y="5191481"/>
            <a:ext cx="780288" cy="780288"/>
          </a:xfrm>
          <a:prstGeom prst="rect">
            <a:avLst/>
          </a:prstGeom>
        </p:spPr>
      </p:pic>
      <p:pic>
        <p:nvPicPr>
          <p:cNvPr id="19" name="Picture 18" descr="SQL Database (Windows Azur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855" y="1290163"/>
            <a:ext cx="780288" cy="780288"/>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2634409"/>
            <a:ext cx="780288" cy="780288"/>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4646870"/>
            <a:ext cx="780288" cy="780288"/>
          </a:xfrm>
          <a:prstGeom prst="rect">
            <a:avLst/>
          </a:prstGeom>
        </p:spPr>
      </p:pic>
      <p:sp>
        <p:nvSpPr>
          <p:cNvPr id="24" name="Left-Right Arrow 23"/>
          <p:cNvSpPr/>
          <p:nvPr/>
        </p:nvSpPr>
        <p:spPr>
          <a:xfrm>
            <a:off x="1445846" y="3634154"/>
            <a:ext cx="3614616" cy="801077"/>
          </a:xfrm>
          <a:prstGeom prst="leftRight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8930051" y="1388962"/>
            <a:ext cx="3056061" cy="584776"/>
          </a:xfrm>
          <a:prstGeom prst="rect">
            <a:avLst/>
          </a:prstGeom>
          <a:noFill/>
        </p:spPr>
        <p:txBody>
          <a:bodyPr wrap="square" rtlCol="0">
            <a:spAutoFit/>
          </a:bodyPr>
          <a:lstStyle/>
          <a:p>
            <a:r>
              <a:rPr lang="en-US" sz="3200" dirty="0">
                <a:solidFill>
                  <a:schemeClr val="bg1"/>
                </a:solidFill>
              </a:rPr>
              <a:t>Storage</a:t>
            </a:r>
            <a:endParaRPr lang="en-US" sz="4000" dirty="0">
              <a:solidFill>
                <a:schemeClr val="bg1"/>
              </a:solidFill>
            </a:endParaRPr>
          </a:p>
        </p:txBody>
      </p:sp>
      <p:sp>
        <p:nvSpPr>
          <p:cNvPr id="25" name="TextBox 24"/>
          <p:cNvSpPr txBox="1"/>
          <p:nvPr/>
        </p:nvSpPr>
        <p:spPr>
          <a:xfrm>
            <a:off x="8923694" y="2335057"/>
            <a:ext cx="3056061" cy="584776"/>
          </a:xfrm>
          <a:prstGeom prst="rect">
            <a:avLst/>
          </a:prstGeom>
          <a:noFill/>
        </p:spPr>
        <p:txBody>
          <a:bodyPr wrap="square" rtlCol="0">
            <a:spAutoFit/>
          </a:bodyPr>
          <a:lstStyle/>
          <a:p>
            <a:r>
              <a:rPr lang="en-US" sz="3200" dirty="0">
                <a:solidFill>
                  <a:schemeClr val="bg1"/>
                </a:solidFill>
              </a:rPr>
              <a:t>Authentication</a:t>
            </a:r>
          </a:p>
        </p:txBody>
      </p:sp>
      <p:sp>
        <p:nvSpPr>
          <p:cNvPr id="27" name="TextBox 26"/>
          <p:cNvSpPr txBox="1"/>
          <p:nvPr/>
        </p:nvSpPr>
        <p:spPr>
          <a:xfrm>
            <a:off x="8937493" y="3201781"/>
            <a:ext cx="3056061" cy="584776"/>
          </a:xfrm>
          <a:prstGeom prst="rect">
            <a:avLst/>
          </a:prstGeom>
          <a:noFill/>
        </p:spPr>
        <p:txBody>
          <a:bodyPr wrap="square" rtlCol="0">
            <a:spAutoFit/>
          </a:bodyPr>
          <a:lstStyle/>
          <a:p>
            <a:r>
              <a:rPr lang="en-US" sz="3200" dirty="0">
                <a:solidFill>
                  <a:schemeClr val="bg1"/>
                </a:solidFill>
              </a:rPr>
              <a:t>Logic</a:t>
            </a:r>
          </a:p>
        </p:txBody>
      </p:sp>
      <p:sp>
        <p:nvSpPr>
          <p:cNvPr id="28" name="TextBox 27"/>
          <p:cNvSpPr txBox="1"/>
          <p:nvPr/>
        </p:nvSpPr>
        <p:spPr>
          <a:xfrm>
            <a:off x="8937182" y="4174058"/>
            <a:ext cx="3056061" cy="584776"/>
          </a:xfrm>
          <a:prstGeom prst="rect">
            <a:avLst/>
          </a:prstGeom>
          <a:noFill/>
        </p:spPr>
        <p:txBody>
          <a:bodyPr wrap="square" rtlCol="0">
            <a:spAutoFit/>
          </a:bodyPr>
          <a:lstStyle/>
          <a:p>
            <a:r>
              <a:rPr lang="en-US" sz="3200" dirty="0">
                <a:solidFill>
                  <a:schemeClr val="bg1"/>
                </a:solidFill>
              </a:rPr>
              <a:t>Push</a:t>
            </a:r>
          </a:p>
        </p:txBody>
      </p:sp>
      <p:sp>
        <p:nvSpPr>
          <p:cNvPr id="29" name="TextBox 28"/>
          <p:cNvSpPr txBox="1"/>
          <p:nvPr/>
        </p:nvSpPr>
        <p:spPr>
          <a:xfrm>
            <a:off x="8937182" y="5285228"/>
            <a:ext cx="3056061" cy="584776"/>
          </a:xfrm>
          <a:prstGeom prst="rect">
            <a:avLst/>
          </a:prstGeom>
          <a:noFill/>
        </p:spPr>
        <p:txBody>
          <a:bodyPr wrap="square" rtlCol="0">
            <a:spAutoFit/>
          </a:bodyPr>
          <a:lstStyle/>
          <a:p>
            <a:r>
              <a:rPr lang="en-US" sz="3200" dirty="0">
                <a:solidFill>
                  <a:schemeClr val="bg1"/>
                </a:solidFill>
              </a:rPr>
              <a:t>Scheduler</a:t>
            </a:r>
          </a:p>
        </p:txBody>
      </p:sp>
    </p:spTree>
    <p:extLst>
      <p:ext uri="{BB962C8B-B14F-4D97-AF65-F5344CB8AC3E}">
        <p14:creationId xmlns:p14="http://schemas.microsoft.com/office/powerpoint/2010/main" val="3240106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Structured Storage</a:t>
            </a:r>
          </a:p>
        </p:txBody>
      </p:sp>
      <p:sp>
        <p:nvSpPr>
          <p:cNvPr id="3" name="Content Placeholder 2"/>
          <p:cNvSpPr>
            <a:spLocks noGrp="1"/>
          </p:cNvSpPr>
          <p:nvPr>
            <p:ph sz="quarter" idx="10"/>
          </p:nvPr>
        </p:nvSpPr>
        <p:spPr/>
        <p:txBody>
          <a:bodyPr>
            <a:noAutofit/>
          </a:bodyPr>
          <a:lstStyle/>
          <a:p>
            <a:r>
              <a:rPr lang="en-US" sz="2800" dirty="0"/>
              <a:t>Powered by SQL Database</a:t>
            </a:r>
          </a:p>
          <a:p>
            <a:r>
              <a:rPr lang="en-US" sz="2800" dirty="0"/>
              <a:t>Supports rich querying capabilities</a:t>
            </a:r>
          </a:p>
          <a:p>
            <a:r>
              <a:rPr lang="en-US" sz="2800" dirty="0"/>
              <a:t>Dynamic Schematization</a:t>
            </a:r>
          </a:p>
          <a:p>
            <a:r>
              <a:rPr lang="en-US" sz="2800" dirty="0"/>
              <a:t>Data management in:</a:t>
            </a:r>
          </a:p>
          <a:p>
            <a:pPr lvl="1"/>
            <a:r>
              <a:rPr lang="en-US" sz="2400" dirty="0"/>
              <a:t>Azure Portal</a:t>
            </a:r>
          </a:p>
          <a:p>
            <a:pPr lvl="1"/>
            <a:r>
              <a:rPr lang="en-US" sz="2400" dirty="0"/>
              <a:t>SQL Portal (Silverlight)</a:t>
            </a:r>
          </a:p>
          <a:p>
            <a:pPr lvl="1"/>
            <a:r>
              <a:rPr lang="en-US" sz="2400" dirty="0"/>
              <a:t>SQL Management Studio</a:t>
            </a:r>
          </a:p>
          <a:p>
            <a:pPr lvl="1"/>
            <a:r>
              <a:rPr lang="en-US" sz="2400" dirty="0"/>
              <a:t>REST API</a:t>
            </a:r>
          </a:p>
          <a:p>
            <a:pPr lvl="1"/>
            <a:r>
              <a:rPr lang="en-US" sz="2400" dirty="0"/>
              <a:t>Azure CLI Tools</a:t>
            </a:r>
          </a:p>
          <a:p>
            <a:pPr lvl="1"/>
            <a:r>
              <a:rPr lang="en-US" sz="2400" dirty="0"/>
              <a:t>SQL CLI</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19553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a:solidFill>
                  <a:schemeClr val="bg1"/>
                </a:solidFill>
                <a:latin typeface="+mj-lt"/>
                <a:sym typeface="Wingdings" panose="05000000000000000000" pitchFamily="2" charset="2"/>
              </a:rPr>
              <a:t>Redis</a:t>
            </a:r>
            <a:r>
              <a:rPr lang="en-US" sz="4000" dirty="0">
                <a:solidFill>
                  <a:schemeClr val="bg1"/>
                </a:solidFill>
                <a:latin typeface="+mj-lt"/>
                <a:sym typeface="Wingdings" panose="05000000000000000000" pitchFamily="2" charset="2"/>
              </a:rPr>
              <a:t> Cache</a:t>
            </a:r>
            <a:endParaRPr lang="en-US" sz="4000" dirty="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Server Side Table Scripts</a:t>
            </a:r>
          </a:p>
        </p:txBody>
      </p:sp>
      <p:sp>
        <p:nvSpPr>
          <p:cNvPr id="5" name="Rectangle 4"/>
          <p:cNvSpPr/>
          <p:nvPr/>
        </p:nvSpPr>
        <p:spPr>
          <a:xfrm>
            <a:off x="1945233" y="961852"/>
            <a:ext cx="3642549" cy="1124439"/>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t>Node.js</a:t>
            </a:r>
            <a:r>
              <a:rPr lang="en-US" sz="2400" dirty="0"/>
              <a:t> scripts</a:t>
            </a:r>
          </a:p>
        </p:txBody>
      </p:sp>
      <p:sp>
        <p:nvSpPr>
          <p:cNvPr id="6" name="Rectangle 5"/>
          <p:cNvSpPr/>
          <p:nvPr/>
        </p:nvSpPr>
        <p:spPr>
          <a:xfrm>
            <a:off x="1942066" y="3752362"/>
            <a:ext cx="3642549" cy="1124439"/>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Intercept CRUD requests to tables</a:t>
            </a:r>
          </a:p>
        </p:txBody>
      </p:sp>
      <p:sp>
        <p:nvSpPr>
          <p:cNvPr id="7" name="Rectangle 6"/>
          <p:cNvSpPr/>
          <p:nvPr/>
        </p:nvSpPr>
        <p:spPr>
          <a:xfrm>
            <a:off x="1942066" y="2447378"/>
            <a:ext cx="3642549" cy="1124439"/>
          </a:xfrm>
          <a:prstGeom prst="rect">
            <a:avLst/>
          </a:prstGeom>
          <a:solidFill>
            <a:srgbClr val="5234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Passes through to SQL by default</a:t>
            </a:r>
          </a:p>
        </p:txBody>
      </p:sp>
      <p:sp>
        <p:nvSpPr>
          <p:cNvPr id="8" name="Rectangle 7"/>
          <p:cNvSpPr/>
          <p:nvPr/>
        </p:nvSpPr>
        <p:spPr>
          <a:xfrm>
            <a:off x="6607385" y="3752362"/>
            <a:ext cx="3642549" cy="1124439"/>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Fully customizable</a:t>
            </a:r>
          </a:p>
        </p:txBody>
      </p:sp>
      <p:sp>
        <p:nvSpPr>
          <p:cNvPr id="9" name="Rectangle 8"/>
          <p:cNvSpPr/>
          <p:nvPr/>
        </p:nvSpPr>
        <p:spPr>
          <a:xfrm>
            <a:off x="6607385" y="981594"/>
            <a:ext cx="3642549" cy="1124439"/>
          </a:xfrm>
          <a:prstGeom prst="rect">
            <a:avLst/>
          </a:prstGeom>
          <a:solidFill>
            <a:srgbClr val="DE7B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.NET Web API</a:t>
            </a:r>
          </a:p>
          <a:p>
            <a:pPr algn="ctr"/>
            <a:r>
              <a:rPr lang="en-US" sz="2400" dirty="0"/>
              <a:t>backend in </a:t>
            </a:r>
          </a:p>
          <a:p>
            <a:pPr algn="ctr"/>
            <a:r>
              <a:rPr lang="en-US" sz="2400" dirty="0"/>
              <a:t>Visual Studio</a:t>
            </a:r>
          </a:p>
        </p:txBody>
      </p:sp>
      <p:sp>
        <p:nvSpPr>
          <p:cNvPr id="10" name="Rectangle 9"/>
          <p:cNvSpPr/>
          <p:nvPr/>
        </p:nvSpPr>
        <p:spPr>
          <a:xfrm>
            <a:off x="6607385" y="2447378"/>
            <a:ext cx="3642549" cy="1124439"/>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solidFill>
                  <a:schemeClr val="bg1"/>
                </a:solidFill>
              </a:rPr>
              <a:t>MongoDB</a:t>
            </a:r>
            <a:r>
              <a:rPr lang="en-US" sz="2400" dirty="0">
                <a:solidFill>
                  <a:schemeClr val="bg1"/>
                </a:solidFill>
              </a:rPr>
              <a:t>, Table Storage, SQL out of the box</a:t>
            </a:r>
          </a:p>
        </p:txBody>
      </p:sp>
    </p:spTree>
    <p:extLst>
      <p:ext uri="{BB962C8B-B14F-4D97-AF65-F5344CB8AC3E}">
        <p14:creationId xmlns:p14="http://schemas.microsoft.com/office/powerpoint/2010/main" val="35961041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API</a:t>
            </a:r>
          </a:p>
        </p:txBody>
      </p:sp>
      <p:sp>
        <p:nvSpPr>
          <p:cNvPr id="3" name="Content Placeholder 2"/>
          <p:cNvSpPr>
            <a:spLocks noGrp="1"/>
          </p:cNvSpPr>
          <p:nvPr>
            <p:ph sz="quarter" idx="10"/>
          </p:nvPr>
        </p:nvSpPr>
        <p:spPr/>
        <p:txBody>
          <a:bodyPr>
            <a:noAutofit/>
          </a:bodyPr>
          <a:lstStyle/>
          <a:p>
            <a:r>
              <a:rPr lang="en-US" sz="2800" dirty="0"/>
              <a:t>Non-table based endpoints</a:t>
            </a:r>
          </a:p>
          <a:p>
            <a:r>
              <a:rPr lang="en-US" sz="2800" dirty="0"/>
              <a:t>Accessible from</a:t>
            </a:r>
          </a:p>
          <a:p>
            <a:pPr lvl="1"/>
            <a:r>
              <a:rPr lang="en-US" sz="2000" dirty="0"/>
              <a:t>GET</a:t>
            </a:r>
          </a:p>
          <a:p>
            <a:pPr lvl="1"/>
            <a:r>
              <a:rPr lang="en-US" sz="2000" dirty="0"/>
              <a:t>POST</a:t>
            </a:r>
          </a:p>
          <a:p>
            <a:pPr lvl="1"/>
            <a:r>
              <a:rPr lang="en-US" sz="2000" dirty="0"/>
              <a:t>PUT</a:t>
            </a:r>
          </a:p>
          <a:p>
            <a:pPr lvl="1"/>
            <a:r>
              <a:rPr lang="en-US" sz="2000" dirty="0"/>
              <a:t>PATCH</a:t>
            </a:r>
          </a:p>
          <a:p>
            <a:pPr lvl="1"/>
            <a:r>
              <a:rPr lang="en-US" sz="2000" dirty="0"/>
              <a:t>DELETE</a:t>
            </a:r>
          </a:p>
          <a:p>
            <a:r>
              <a:rPr lang="en-US" sz="2400" dirty="0"/>
              <a:t>For node.js logic in scripts like table endpoints</a:t>
            </a:r>
          </a:p>
          <a:p>
            <a:r>
              <a:rPr lang="en-US" sz="2400" dirty="0"/>
              <a:t>For .NET delivered through a </a:t>
            </a:r>
            <a:r>
              <a:rPr lang="en-US" sz="2400" dirty="0" err="1"/>
              <a:t>WebAPI</a:t>
            </a:r>
            <a:r>
              <a:rPr lang="en-US" sz="2400" dirty="0"/>
              <a:t> </a:t>
            </a:r>
          </a:p>
          <a:p>
            <a:r>
              <a:rPr lang="en-US" sz="2400" dirty="0"/>
              <a:t>Expose any functionality you want</a:t>
            </a:r>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41</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a:solidFill>
                  <a:schemeClr val="bg1"/>
                </a:solidFill>
              </a:rPr>
              <a:t>Microsoft Azure</a:t>
            </a:r>
          </a:p>
        </p:txBody>
      </p:sp>
    </p:spTree>
    <p:extLst>
      <p:ext uri="{BB962C8B-B14F-4D97-AF65-F5344CB8AC3E}">
        <p14:creationId xmlns:p14="http://schemas.microsoft.com/office/powerpoint/2010/main" val="108180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Continous</a:t>
            </a:r>
            <a:r>
              <a:rPr lang="en-US" dirty="0"/>
              <a:t> Delivery with App Service</a:t>
            </a:r>
          </a:p>
        </p:txBody>
      </p:sp>
    </p:spTree>
    <p:extLst>
      <p:ext uri="{BB962C8B-B14F-4D97-AF65-F5344CB8AC3E}">
        <p14:creationId xmlns:p14="http://schemas.microsoft.com/office/powerpoint/2010/main" val="264381639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1" name="Picture 10"/>
          <p:cNvPicPr>
            <a:picLocks noChangeAspect="1"/>
          </p:cNvPicPr>
          <p:nvPr/>
        </p:nvPicPr>
        <p:blipFill>
          <a:blip r:embed="rId4"/>
          <a:stretch>
            <a:fillRect/>
          </a:stretch>
        </p:blipFill>
        <p:spPr>
          <a:xfrm>
            <a:off x="8425026" y="1576271"/>
            <a:ext cx="705559" cy="455639"/>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9" name="Picture 18"/>
          <p:cNvPicPr>
            <a:picLocks noChangeAspect="1"/>
          </p:cNvPicPr>
          <p:nvPr/>
        </p:nvPicPr>
        <p:blipFill>
          <a:blip r:embed="rId6"/>
          <a:stretch>
            <a:fillRect/>
          </a:stretch>
        </p:blipFill>
        <p:spPr>
          <a:xfrm>
            <a:off x="9620880" y="3351617"/>
            <a:ext cx="932271" cy="603717"/>
          </a:xfrm>
          <a:prstGeom prst="rect">
            <a:avLst/>
          </a:prstGeom>
        </p:spPr>
      </p:pic>
      <p:grpSp>
        <p:nvGrpSpPr>
          <p:cNvPr id="4" name="Group 3"/>
          <p:cNvGrpSpPr/>
          <p:nvPr/>
        </p:nvGrpSpPr>
        <p:grpSpPr>
          <a:xfrm>
            <a:off x="6646516" y="1249458"/>
            <a:ext cx="3145840" cy="1995720"/>
            <a:chOff x="6779791" y="1274016"/>
            <a:chExt cx="3208921" cy="2035738"/>
          </a:xfrm>
        </p:grpSpPr>
        <p:pic>
          <p:nvPicPr>
            <p:cNvPr id="23" name="Picture 22"/>
            <p:cNvPicPr>
              <a:picLocks noChangeAspect="1"/>
            </p:cNvPicPr>
            <p:nvPr/>
          </p:nvPicPr>
          <p:blipFill>
            <a:blip r:embed="rId7"/>
            <a:stretch>
              <a:fillRect/>
            </a:stretch>
          </p:blipFill>
          <p:spPr>
            <a:xfrm>
              <a:off x="7232959" y="1274016"/>
              <a:ext cx="2755753" cy="1793693"/>
            </a:xfrm>
            <a:prstGeom prst="rect">
              <a:avLst/>
            </a:prstGeom>
          </p:spPr>
        </p:pic>
        <p:pic>
          <p:nvPicPr>
            <p:cNvPr id="20" name="Picture 19"/>
            <p:cNvPicPr>
              <a:picLocks noChangeAspect="1"/>
            </p:cNvPicPr>
            <p:nvPr/>
          </p:nvPicPr>
          <p:blipFill>
            <a:blip r:embed="rId8"/>
            <a:stretch>
              <a:fillRect/>
            </a:stretch>
          </p:blipFill>
          <p:spPr>
            <a:xfrm>
              <a:off x="8437986" y="2473001"/>
              <a:ext cx="1295714" cy="836753"/>
            </a:xfrm>
            <a:prstGeom prst="rect">
              <a:avLst/>
            </a:prstGeom>
          </p:spPr>
        </p:pic>
        <p:pic>
          <p:nvPicPr>
            <p:cNvPr id="21" name="Picture 20"/>
            <p:cNvPicPr>
              <a:picLocks noChangeAspect="1"/>
            </p:cNvPicPr>
            <p:nvPr/>
          </p:nvPicPr>
          <p:blipFill>
            <a:blip r:embed="rId9"/>
            <a:stretch>
              <a:fillRect/>
            </a:stretch>
          </p:blipFill>
          <p:spPr>
            <a:xfrm>
              <a:off x="7576388" y="1925096"/>
              <a:ext cx="1295714" cy="836753"/>
            </a:xfrm>
            <a:prstGeom prst="rect">
              <a:avLst/>
            </a:prstGeom>
          </p:spPr>
        </p:pic>
        <p:pic>
          <p:nvPicPr>
            <p:cNvPr id="22" name="Picture 21"/>
            <p:cNvPicPr>
              <a:picLocks noChangeAspect="1"/>
            </p:cNvPicPr>
            <p:nvPr/>
          </p:nvPicPr>
          <p:blipFill>
            <a:blip r:embed="rId10"/>
            <a:stretch>
              <a:fillRect/>
            </a:stretch>
          </p:blipFill>
          <p:spPr>
            <a:xfrm>
              <a:off x="6779791" y="1397058"/>
              <a:ext cx="1295714" cy="836753"/>
            </a:xfrm>
            <a:prstGeom prst="rect">
              <a:avLst/>
            </a:prstGeom>
          </p:spPr>
        </p:pic>
      </p:grpSp>
      <p:pic>
        <p:nvPicPr>
          <p:cNvPr id="26" name="Picture 25"/>
          <p:cNvPicPr>
            <a:picLocks noChangeAspect="1"/>
          </p:cNvPicPr>
          <p:nvPr/>
        </p:nvPicPr>
        <p:blipFill>
          <a:blip r:embed="rId11"/>
          <a:stretch>
            <a:fillRect/>
          </a:stretch>
        </p:blipFill>
        <p:spPr>
          <a:xfrm>
            <a:off x="4923341" y="3671842"/>
            <a:ext cx="1166102" cy="749692"/>
          </a:xfrm>
          <a:prstGeom prst="rect">
            <a:avLst/>
          </a:prstGeom>
        </p:spPr>
      </p:pic>
      <p:pic>
        <p:nvPicPr>
          <p:cNvPr id="30" name="Picture 29"/>
          <p:cNvPicPr>
            <a:picLocks noChangeAspect="1"/>
          </p:cNvPicPr>
          <p:nvPr/>
        </p:nvPicPr>
        <p:blipFill>
          <a:blip r:embed="rId4"/>
          <a:stretch>
            <a:fillRect/>
          </a:stretch>
        </p:blipFill>
        <p:spPr>
          <a:xfrm>
            <a:off x="6816340" y="2583261"/>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Continuous integration</a:t>
            </a:r>
          </a:p>
        </p:txBody>
      </p:sp>
      <p:pic>
        <p:nvPicPr>
          <p:cNvPr id="14" name="Picture 13"/>
          <p:cNvPicPr>
            <a:picLocks noChangeAspect="1"/>
          </p:cNvPicPr>
          <p:nvPr/>
        </p:nvPicPr>
        <p:blipFill>
          <a:blip r:embed="rId12"/>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13"/>
            <a:stretch>
              <a:fillRect/>
            </a:stretch>
          </p:blipFill>
          <p:spPr>
            <a:xfrm>
              <a:off x="1765295" y="3773198"/>
              <a:ext cx="1235610" cy="1795041"/>
            </a:xfrm>
            <a:prstGeom prst="rect">
              <a:avLst/>
            </a:prstGeom>
          </p:spPr>
        </p:pic>
        <p:pic>
          <p:nvPicPr>
            <p:cNvPr id="44" name="Picture 43"/>
            <p:cNvPicPr>
              <a:picLocks noChangeAspect="1"/>
            </p:cNvPicPr>
            <p:nvPr/>
          </p:nvPicPr>
          <p:blipFill>
            <a:blip r:embed="rId14"/>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5"/>
            <a:stretch>
              <a:fillRect/>
            </a:stretch>
          </p:blipFill>
          <p:spPr>
            <a:xfrm>
              <a:off x="3695028" y="5134866"/>
              <a:ext cx="430559" cy="1145897"/>
            </a:xfrm>
            <a:prstGeom prst="rect">
              <a:avLst/>
            </a:prstGeom>
          </p:spPr>
        </p:pic>
      </p:grpSp>
      <p:pic>
        <p:nvPicPr>
          <p:cNvPr id="24" name="Picture 23"/>
          <p:cNvPicPr>
            <a:picLocks noChangeAspect="1"/>
          </p:cNvPicPr>
          <p:nvPr/>
        </p:nvPicPr>
        <p:blipFill>
          <a:blip r:embed="rId16"/>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600008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0842E-6 2.22424E-6 L 0.10569 -0.12551 " pathEditMode="relative" rAng="0" ptsTypes="AA">
                                      <p:cBhvr>
                                        <p:cTn id="6" dur="1000" fill="hold"/>
                                        <p:tgtEl>
                                          <p:spTgt spid="24"/>
                                        </p:tgtEl>
                                        <p:attrNameLst>
                                          <p:attrName>ppt_x</p:attrName>
                                          <p:attrName>ppt_y</p:attrName>
                                        </p:attrNameLst>
                                      </p:cBhvr>
                                      <p:rCtr x="5285" y="-6287"/>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2000"/>
                            </p:stCondLst>
                            <p:childTnLst>
                              <p:par>
                                <p:cTn id="16" presetID="22" presetClass="entr" presetSubtype="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right)">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Continuous Deployment for Web Apps</a:t>
            </a:r>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1160387" y="2000700"/>
            <a:ext cx="1861806" cy="646331"/>
          </a:xfrm>
          <a:prstGeom prst="rect">
            <a:avLst/>
          </a:prstGeom>
          <a:noFill/>
        </p:spPr>
        <p:txBody>
          <a:bodyPr wrap="square" rtlCol="0">
            <a:spAutoFit/>
          </a:bodyPr>
          <a:lstStyle/>
          <a:p>
            <a:pPr algn="ctr" defTabSz="896386">
              <a:defRPr/>
            </a:pPr>
            <a:r>
              <a:rPr lang="en-US" kern="0" dirty="0">
                <a:solidFill>
                  <a:schemeClr val="bg1"/>
                </a:solidFill>
              </a:rPr>
              <a:t>Web App Production Slot</a:t>
            </a: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a:solidFill>
                  <a:schemeClr val="bg1"/>
                </a:solidFill>
              </a:rPr>
              <a:t>Source Control / Code Repo  </a:t>
            </a: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tailEnd type="triangle"/>
          </a:ln>
          <a:effectLst/>
        </p:spPr>
      </p:cxnSp>
      <p:sp>
        <p:nvSpPr>
          <p:cNvPr id="35" name="TextBox 34"/>
          <p:cNvSpPr txBox="1"/>
          <p:nvPr/>
        </p:nvSpPr>
        <p:spPr>
          <a:xfrm>
            <a:off x="1095732" y="5534888"/>
            <a:ext cx="1861806" cy="646331"/>
          </a:xfrm>
          <a:prstGeom prst="rect">
            <a:avLst/>
          </a:prstGeom>
          <a:noFill/>
        </p:spPr>
        <p:txBody>
          <a:bodyPr wrap="square" rtlCol="0">
            <a:spAutoFit/>
          </a:bodyPr>
          <a:lstStyle/>
          <a:p>
            <a:pPr algn="ctr" defTabSz="896386">
              <a:defRPr/>
            </a:pPr>
            <a:r>
              <a:rPr lang="en-US" kern="0" dirty="0">
                <a:solidFill>
                  <a:schemeClr val="bg1"/>
                </a:solidFill>
              </a:rPr>
              <a:t>Web App Staging Slot</a:t>
            </a: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7759526" y="4698729"/>
            <a:ext cx="1861806" cy="369332"/>
          </a:xfrm>
          <a:prstGeom prst="rect">
            <a:avLst/>
          </a:prstGeom>
          <a:noFill/>
        </p:spPr>
        <p:txBody>
          <a:bodyPr wrap="square" rtlCol="0">
            <a:spAutoFit/>
          </a:bodyPr>
          <a:lstStyle/>
          <a:p>
            <a:pPr algn="ctr" defTabSz="896386">
              <a:defRPr/>
            </a:pPr>
            <a:r>
              <a:rPr lang="en-US" kern="0" dirty="0">
                <a:solidFill>
                  <a:schemeClr val="bg1"/>
                </a:solidFill>
              </a:rPr>
              <a:t>Commits </a:t>
            </a: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a:solidFill>
                  <a:schemeClr val="bg1"/>
                </a:solidFill>
              </a:rPr>
              <a:t>Auto-Swap </a:t>
            </a: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a:solidFill>
                  <a:schemeClr val="bg1"/>
                </a:solidFill>
              </a:rPr>
              <a:t>Changes </a:t>
            </a: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a:solidFill>
                  <a:schemeClr val="bg1"/>
                </a:solidFill>
              </a:rPr>
              <a:t>Hooks</a:t>
            </a: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err="1">
                <a:solidFill>
                  <a:schemeClr val="bg1"/>
                </a:solidFill>
              </a:rPr>
              <a:t>Git</a:t>
            </a:r>
            <a:r>
              <a:rPr lang="en-US" kern="0" dirty="0">
                <a:solidFill>
                  <a:schemeClr val="bg1"/>
                </a:solidFill>
              </a:rPr>
              <a:t> pull</a:t>
            </a: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a:solidFill>
                  <a:schemeClr val="bg1"/>
                </a:solidFill>
              </a:rPr>
              <a:t>Developer</a:t>
            </a: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Choose your own adventure!</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Control for Web/API/Mobile Apps</a:t>
            </a:r>
          </a:p>
        </p:txBody>
      </p:sp>
    </p:spTree>
    <p:extLst>
      <p:ext uri="{BB962C8B-B14F-4D97-AF65-F5344CB8AC3E}">
        <p14:creationId xmlns:p14="http://schemas.microsoft.com/office/powerpoint/2010/main" val="221098637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a:t>AutoScale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Web App</a:t>
            </a:r>
          </a:p>
          <a:p>
            <a:endParaRPr lang="en-US" sz="28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App Service</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116" y="2125663"/>
            <a:ext cx="10722224" cy="1266359"/>
          </a:xfrm>
        </p:spPr>
        <p:txBody>
          <a:bodyPr/>
          <a:lstStyle/>
          <a:p>
            <a:r>
              <a:rPr lang="en-US" sz="8800" dirty="0"/>
              <a:t>App Service Environment</a:t>
            </a:r>
          </a:p>
        </p:txBody>
      </p:sp>
    </p:spTree>
    <p:extLst>
      <p:ext uri="{BB962C8B-B14F-4D97-AF65-F5344CB8AC3E}">
        <p14:creationId xmlns:p14="http://schemas.microsoft.com/office/powerpoint/2010/main" val="24809705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74638" y="1438275"/>
            <a:ext cx="11917362" cy="5373688"/>
          </a:xfrm>
          <a:prstGeom prst="rect">
            <a:avLst/>
          </a:prstGeom>
        </p:spPr>
        <p:txBody>
          <a:bodyPr/>
          <a:lstStyle/>
          <a:p>
            <a:r>
              <a:rPr lang="en-US" dirty="0"/>
              <a:t>New Premium Tier Feature</a:t>
            </a:r>
          </a:p>
          <a:p>
            <a:r>
              <a:rPr lang="en-US" dirty="0"/>
              <a:t>Dedicated compute resources and network resources</a:t>
            </a:r>
          </a:p>
          <a:p>
            <a:r>
              <a:rPr lang="en-US" dirty="0"/>
              <a:t>Increased Scaling Options</a:t>
            </a:r>
          </a:p>
          <a:p>
            <a:r>
              <a:rPr lang="en-US" dirty="0"/>
              <a:t>Directly created in a Virtual Network</a:t>
            </a:r>
          </a:p>
          <a:p>
            <a:r>
              <a:rPr lang="en-US" dirty="0"/>
              <a:t>Support all Web App features and capabilities </a:t>
            </a:r>
          </a:p>
          <a:p>
            <a:r>
              <a:rPr lang="en-US" dirty="0"/>
              <a:t>Support Web, Mobile and API Apps</a:t>
            </a:r>
          </a:p>
          <a:p>
            <a:r>
              <a:rPr lang="en-US" dirty="0"/>
              <a:t>Global Scale</a:t>
            </a:r>
          </a:p>
          <a:p>
            <a:endParaRPr lang="en-US" dirty="0"/>
          </a:p>
        </p:txBody>
      </p:sp>
      <p:sp>
        <p:nvSpPr>
          <p:cNvPr id="3" name="Title 2"/>
          <p:cNvSpPr>
            <a:spLocks noGrp="1"/>
          </p:cNvSpPr>
          <p:nvPr>
            <p:ph type="title" idx="4294967295"/>
          </p:nvPr>
        </p:nvSpPr>
        <p:spPr>
          <a:xfrm>
            <a:off x="536575" y="288925"/>
            <a:ext cx="11655425" cy="900113"/>
          </a:xfrm>
          <a:prstGeom prst="rect">
            <a:avLst/>
          </a:prstGeom>
        </p:spPr>
        <p:txBody>
          <a:bodyPr/>
          <a:lstStyle/>
          <a:p>
            <a:r>
              <a:rPr lang="en-US" dirty="0"/>
              <a:t>App Service Environment (ASE)</a:t>
            </a:r>
          </a:p>
        </p:txBody>
      </p:sp>
      <p:grpSp>
        <p:nvGrpSpPr>
          <p:cNvPr id="23" name="Group 22"/>
          <p:cNvGrpSpPr>
            <a:grpSpLocks noChangeAspect="1"/>
          </p:cNvGrpSpPr>
          <p:nvPr/>
        </p:nvGrpSpPr>
        <p:grpSpPr>
          <a:xfrm>
            <a:off x="9342438" y="4846704"/>
            <a:ext cx="1569653" cy="1424828"/>
            <a:chOff x="827088" y="-3463925"/>
            <a:chExt cx="3833812" cy="3816350"/>
          </a:xfrm>
        </p:grpSpPr>
        <p:sp>
          <p:nvSpPr>
            <p:cNvPr id="24" name="Freeform 23"/>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5" name="Freeform 24"/>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6" name="Freeform 25"/>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7" name="Freeform 26"/>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8" name="Freeform 27"/>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9" name="Freeform 28"/>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0" name="Freeform 29"/>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1" name="Freeform 30"/>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163878385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ounded Rectangle 37"/>
          <p:cNvSpPr/>
          <p:nvPr/>
        </p:nvSpPr>
        <p:spPr bwMode="auto">
          <a:xfrm>
            <a:off x="6618915"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39" name="Group 38"/>
          <p:cNvGrpSpPr/>
          <p:nvPr/>
        </p:nvGrpSpPr>
        <p:grpSpPr>
          <a:xfrm>
            <a:off x="8262360" y="2159065"/>
            <a:ext cx="1494041" cy="1542691"/>
            <a:chOff x="4608513" y="3354318"/>
            <a:chExt cx="1664043" cy="1680993"/>
          </a:xfrm>
        </p:grpSpPr>
        <p:pic>
          <p:nvPicPr>
            <p:cNvPr id="40" name="Picture 39"/>
            <p:cNvPicPr>
              <a:picLocks noChangeAspect="1"/>
            </p:cNvPicPr>
            <p:nvPr/>
          </p:nvPicPr>
          <p:blipFill>
            <a:blip r:embed="rId3"/>
            <a:stretch>
              <a:fillRect/>
            </a:stretch>
          </p:blipFill>
          <p:spPr>
            <a:xfrm>
              <a:off x="4999038" y="3354318"/>
              <a:ext cx="951110" cy="951110"/>
            </a:xfrm>
            <a:prstGeom prst="rect">
              <a:avLst/>
            </a:prstGeom>
          </p:spPr>
        </p:pic>
        <p:sp>
          <p:nvSpPr>
            <p:cNvPr id="41" name="TextBox 40"/>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42" name="Group 41"/>
          <p:cNvGrpSpPr/>
          <p:nvPr/>
        </p:nvGrpSpPr>
        <p:grpSpPr>
          <a:xfrm>
            <a:off x="9824332" y="2159065"/>
            <a:ext cx="1507584" cy="1542691"/>
            <a:chOff x="4608513" y="3354318"/>
            <a:chExt cx="1679127" cy="1680993"/>
          </a:xfrm>
        </p:grpSpPr>
        <p:pic>
          <p:nvPicPr>
            <p:cNvPr id="43" name="Picture 42"/>
            <p:cNvPicPr>
              <a:picLocks noChangeAspect="1"/>
            </p:cNvPicPr>
            <p:nvPr/>
          </p:nvPicPr>
          <p:blipFill>
            <a:blip r:embed="rId3"/>
            <a:stretch>
              <a:fillRect/>
            </a:stretch>
          </p:blipFill>
          <p:spPr>
            <a:xfrm>
              <a:off x="4999038" y="3354318"/>
              <a:ext cx="951110" cy="951110"/>
            </a:xfrm>
            <a:prstGeom prst="rect">
              <a:avLst/>
            </a:prstGeom>
          </p:spPr>
        </p:pic>
        <p:sp>
          <p:nvSpPr>
            <p:cNvPr id="44" name="TextBox 43"/>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45" name="Group 44"/>
          <p:cNvGrpSpPr/>
          <p:nvPr/>
        </p:nvGrpSpPr>
        <p:grpSpPr>
          <a:xfrm>
            <a:off x="6716961" y="2159065"/>
            <a:ext cx="1477469" cy="1542691"/>
            <a:chOff x="4608512" y="3354318"/>
            <a:chExt cx="1645585" cy="1680993"/>
          </a:xfrm>
        </p:grpSpPr>
        <p:pic>
          <p:nvPicPr>
            <p:cNvPr id="46" name="Picture 45"/>
            <p:cNvPicPr>
              <a:picLocks noChangeAspect="1"/>
            </p:cNvPicPr>
            <p:nvPr/>
          </p:nvPicPr>
          <p:blipFill>
            <a:blip r:embed="rId3"/>
            <a:stretch>
              <a:fillRect/>
            </a:stretch>
          </p:blipFill>
          <p:spPr>
            <a:xfrm>
              <a:off x="4999038" y="3354318"/>
              <a:ext cx="951110" cy="951110"/>
            </a:xfrm>
            <a:prstGeom prst="rect">
              <a:avLst/>
            </a:prstGeom>
          </p:spPr>
        </p:pic>
        <p:sp>
          <p:nvSpPr>
            <p:cNvPr id="47" name="TextBox 46"/>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sp>
        <p:nvSpPr>
          <p:cNvPr id="48" name="TextBox 47"/>
          <p:cNvSpPr txBox="1"/>
          <p:nvPr/>
        </p:nvSpPr>
        <p:spPr>
          <a:xfrm>
            <a:off x="6843021"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SKU: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Compute Resource: cores,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Scale: number of instances </a:t>
            </a:r>
          </a:p>
        </p:txBody>
      </p:sp>
      <p:sp>
        <p:nvSpPr>
          <p:cNvPr id="49" name="Rounded Rectangle 48"/>
          <p:cNvSpPr/>
          <p:nvPr/>
        </p:nvSpPr>
        <p:spPr bwMode="auto">
          <a:xfrm>
            <a:off x="717451"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50" name="Group 49"/>
          <p:cNvGrpSpPr/>
          <p:nvPr/>
        </p:nvGrpSpPr>
        <p:grpSpPr>
          <a:xfrm>
            <a:off x="2360897" y="2159065"/>
            <a:ext cx="1494041" cy="1542691"/>
            <a:chOff x="4608513" y="3354318"/>
            <a:chExt cx="1664043" cy="1680993"/>
          </a:xfrm>
        </p:grpSpPr>
        <p:pic>
          <p:nvPicPr>
            <p:cNvPr id="51" name="Picture 50"/>
            <p:cNvPicPr>
              <a:picLocks noChangeAspect="1"/>
            </p:cNvPicPr>
            <p:nvPr/>
          </p:nvPicPr>
          <p:blipFill>
            <a:blip r:embed="rId3"/>
            <a:stretch>
              <a:fillRect/>
            </a:stretch>
          </p:blipFill>
          <p:spPr>
            <a:xfrm>
              <a:off x="4999038" y="3354318"/>
              <a:ext cx="951110" cy="951110"/>
            </a:xfrm>
            <a:prstGeom prst="rect">
              <a:avLst/>
            </a:prstGeom>
          </p:spPr>
        </p:pic>
        <p:sp>
          <p:nvSpPr>
            <p:cNvPr id="52" name="TextBox 51"/>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53" name="Group 52"/>
          <p:cNvGrpSpPr/>
          <p:nvPr/>
        </p:nvGrpSpPr>
        <p:grpSpPr>
          <a:xfrm>
            <a:off x="3922869" y="2159065"/>
            <a:ext cx="1507584" cy="1542691"/>
            <a:chOff x="4608513" y="3354318"/>
            <a:chExt cx="1679127" cy="1680993"/>
          </a:xfrm>
        </p:grpSpPr>
        <p:pic>
          <p:nvPicPr>
            <p:cNvPr id="54" name="Picture 53"/>
            <p:cNvPicPr>
              <a:picLocks noChangeAspect="1"/>
            </p:cNvPicPr>
            <p:nvPr/>
          </p:nvPicPr>
          <p:blipFill>
            <a:blip r:embed="rId3"/>
            <a:stretch>
              <a:fillRect/>
            </a:stretch>
          </p:blipFill>
          <p:spPr>
            <a:xfrm>
              <a:off x="4999038" y="3354318"/>
              <a:ext cx="951110" cy="951110"/>
            </a:xfrm>
            <a:prstGeom prst="rect">
              <a:avLst/>
            </a:prstGeom>
          </p:spPr>
        </p:pic>
        <p:sp>
          <p:nvSpPr>
            <p:cNvPr id="55" name="TextBox 54"/>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grpSp>
        <p:nvGrpSpPr>
          <p:cNvPr id="56" name="Group 55"/>
          <p:cNvGrpSpPr/>
          <p:nvPr/>
        </p:nvGrpSpPr>
        <p:grpSpPr>
          <a:xfrm>
            <a:off x="815497" y="2159065"/>
            <a:ext cx="1477469" cy="1542691"/>
            <a:chOff x="4608512" y="3354318"/>
            <a:chExt cx="1645585" cy="1680993"/>
          </a:xfrm>
        </p:grpSpPr>
        <p:pic>
          <p:nvPicPr>
            <p:cNvPr id="57" name="Picture 56"/>
            <p:cNvPicPr>
              <a:picLocks noChangeAspect="1"/>
            </p:cNvPicPr>
            <p:nvPr/>
          </p:nvPicPr>
          <p:blipFill>
            <a:blip r:embed="rId3"/>
            <a:stretch>
              <a:fillRect/>
            </a:stretch>
          </p:blipFill>
          <p:spPr>
            <a:xfrm>
              <a:off x="4999038" y="3354318"/>
              <a:ext cx="951110" cy="951110"/>
            </a:xfrm>
            <a:prstGeom prst="rect">
              <a:avLst/>
            </a:prstGeom>
          </p:spPr>
        </p:pic>
        <p:sp>
          <p:nvSpPr>
            <p:cNvPr id="58" name="TextBox 57"/>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App Service App</a:t>
              </a:r>
            </a:p>
          </p:txBody>
        </p:sp>
      </p:grpSp>
      <p:sp>
        <p:nvSpPr>
          <p:cNvPr id="59" name="TextBox 58"/>
          <p:cNvSpPr txBox="1"/>
          <p:nvPr/>
        </p:nvSpPr>
        <p:spPr>
          <a:xfrm>
            <a:off x="941557"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SKU:  Premium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Compute Resource:  P4 ( 8 cores, 14 GB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a:ln>
                  <a:noFill/>
                </a:ln>
                <a:gradFill>
                  <a:gsLst>
                    <a:gs pos="2917">
                      <a:srgbClr val="FFFFFF"/>
                    </a:gs>
                    <a:gs pos="30000">
                      <a:srgbClr val="FFFFFF"/>
                    </a:gs>
                  </a:gsLst>
                  <a:lin ang="5400000" scaled="0"/>
                </a:gradFill>
                <a:effectLst/>
                <a:uLnTx/>
                <a:uFillTx/>
              </a:rPr>
              <a:t>Scale: 8</a:t>
            </a:r>
          </a:p>
        </p:txBody>
      </p:sp>
      <p:sp>
        <p:nvSpPr>
          <p:cNvPr id="60" name="Title 35"/>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Conceptual Model</a:t>
            </a:r>
            <a:endPar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1" name="TextBox 60"/>
          <p:cNvSpPr txBox="1"/>
          <p:nvPr/>
        </p:nvSpPr>
        <p:spPr>
          <a:xfrm>
            <a:off x="542601" y="6007481"/>
            <a:ext cx="10931949" cy="561211"/>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rPr>
              <a:t>Note: For App Service Environment the SKU will always be Premium</a:t>
            </a:r>
          </a:p>
        </p:txBody>
      </p:sp>
    </p:spTree>
    <p:extLst>
      <p:ext uri="{BB962C8B-B14F-4D97-AF65-F5344CB8AC3E}">
        <p14:creationId xmlns:p14="http://schemas.microsoft.com/office/powerpoint/2010/main" val="2846577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p:bldP spid="49" grpId="0" animBg="1"/>
      <p:bldP spid="59" grpId="0"/>
      <p:bldP spid="6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a:t>Application Insights</a:t>
            </a:r>
          </a:p>
        </p:txBody>
      </p:sp>
    </p:spTree>
    <p:extLst>
      <p:ext uri="{BB962C8B-B14F-4D97-AF65-F5344CB8AC3E}">
        <p14:creationId xmlns:p14="http://schemas.microsoft.com/office/powerpoint/2010/main" val="407493419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4041" y="1379"/>
            <a:ext cx="12183923" cy="6855242"/>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lnSpc>
                <a:spcPct val="90000"/>
              </a:lnSpc>
              <a:spcBef>
                <a:spcPct val="0"/>
              </a:spcBef>
              <a:spcAft>
                <a:spcPct val="0"/>
              </a:spcAft>
              <a:defRPr/>
            </a:pPr>
            <a:endParaRPr lang="en-US" sz="1999" spc="-50" dirty="0">
              <a:gradFill>
                <a:gsLst>
                  <a:gs pos="0">
                    <a:srgbClr val="FFFFFF"/>
                  </a:gs>
                  <a:gs pos="100000">
                    <a:srgbClr val="FFFFFF"/>
                  </a:gs>
                </a:gsLst>
                <a:lin ang="5400000" scaled="0"/>
              </a:gradFill>
              <a:latin typeface="Segoe UI"/>
            </a:endParaRPr>
          </a:p>
        </p:txBody>
      </p:sp>
      <p:pic>
        <p:nvPicPr>
          <p:cNvPr id="289" name="Picture 288"/>
          <p:cNvPicPr>
            <a:picLocks noChangeAspect="1"/>
          </p:cNvPicPr>
          <p:nvPr/>
        </p:nvPicPr>
        <p:blipFill>
          <a:blip r:embed="rId3"/>
          <a:stretch>
            <a:fillRect/>
          </a:stretch>
        </p:blipFill>
        <p:spPr>
          <a:xfrm>
            <a:off x="3317229" y="5610917"/>
            <a:ext cx="2015672" cy="1246440"/>
          </a:xfrm>
          <a:prstGeom prst="rect">
            <a:avLst/>
          </a:prstGeom>
        </p:spPr>
      </p:pic>
      <p:sp>
        <p:nvSpPr>
          <p:cNvPr id="74" name="Bent Arrow 73"/>
          <p:cNvSpPr/>
          <p:nvPr/>
        </p:nvSpPr>
        <p:spPr bwMode="auto">
          <a:xfrm>
            <a:off x="1003127" y="2559263"/>
            <a:ext cx="2779061" cy="3373807"/>
          </a:xfrm>
          <a:prstGeom prst="bentArrow">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lnSpc>
                <a:spcPct val="90000"/>
              </a:lnSpc>
              <a:spcBef>
                <a:spcPct val="0"/>
              </a:spcBef>
              <a:spcAft>
                <a:spcPct val="0"/>
              </a:spcAft>
              <a:defRPr/>
            </a:pPr>
            <a:endParaRPr lang="en-US" sz="1999" spc="-5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49916" y="186563"/>
            <a:ext cx="11652805" cy="899303"/>
          </a:xfrm>
        </p:spPr>
        <p:txBody>
          <a:bodyPr/>
          <a:lstStyle/>
          <a:p>
            <a:r>
              <a:rPr lang="en-US" dirty="0"/>
              <a:t>What is Application Insights?</a:t>
            </a:r>
          </a:p>
        </p:txBody>
      </p:sp>
      <p:sp>
        <p:nvSpPr>
          <p:cNvPr id="38" name="Freeform 95"/>
          <p:cNvSpPr>
            <a:spLocks/>
          </p:cNvSpPr>
          <p:nvPr/>
        </p:nvSpPr>
        <p:spPr bwMode="auto">
          <a:xfrm flipH="1">
            <a:off x="3560447" y="3095761"/>
            <a:ext cx="1492852" cy="96948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3209" tIns="46604" rIns="93209" bIns="46604" numCol="1" anchor="t" anchorCtr="0" compatLnSpc="1">
            <a:prstTxWarp prst="textNoShape">
              <a:avLst/>
            </a:prstTxWarp>
          </a:bodyPr>
          <a:lstStyle/>
          <a:p>
            <a:pPr defTabSz="932049">
              <a:defRPr/>
            </a:pPr>
            <a:endParaRPr lang="en-US" sz="2799" kern="0">
              <a:solidFill>
                <a:srgbClr val="000000"/>
              </a:solidFill>
              <a:latin typeface="Segoe UI"/>
            </a:endParaRPr>
          </a:p>
        </p:txBody>
      </p:sp>
      <p:sp>
        <p:nvSpPr>
          <p:cNvPr id="39" name="Freeform 95"/>
          <p:cNvSpPr>
            <a:spLocks/>
          </p:cNvSpPr>
          <p:nvPr/>
        </p:nvSpPr>
        <p:spPr bwMode="auto">
          <a:xfrm flipH="1">
            <a:off x="4732357" y="3422364"/>
            <a:ext cx="1317670" cy="8557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3209" tIns="46604" rIns="93209" bIns="46604" numCol="1" anchor="t" anchorCtr="0" compatLnSpc="1">
            <a:prstTxWarp prst="textNoShape">
              <a:avLst/>
            </a:prstTxWarp>
          </a:bodyPr>
          <a:lstStyle/>
          <a:p>
            <a:pPr defTabSz="932049">
              <a:defRPr/>
            </a:pPr>
            <a:endParaRPr lang="en-US" sz="2799" kern="0">
              <a:solidFill>
                <a:srgbClr val="000000"/>
              </a:solidFill>
              <a:latin typeface="Segoe UI"/>
            </a:endParaRPr>
          </a:p>
        </p:txBody>
      </p:sp>
      <p:pic>
        <p:nvPicPr>
          <p:cNvPr id="72" name="Picture 71"/>
          <p:cNvPicPr>
            <a:picLocks noChangeAspect="1"/>
          </p:cNvPicPr>
          <p:nvPr/>
        </p:nvPicPr>
        <p:blipFill rotWithShape="1">
          <a:blip r:embed="rId4"/>
          <a:srcRect l="11266" b="33156"/>
          <a:stretch/>
        </p:blipFill>
        <p:spPr>
          <a:xfrm>
            <a:off x="4040" y="3971707"/>
            <a:ext cx="4440575" cy="2884914"/>
          </a:xfrm>
          <a:prstGeom prst="rect">
            <a:avLst/>
          </a:prstGeom>
        </p:spPr>
      </p:pic>
      <p:sp>
        <p:nvSpPr>
          <p:cNvPr id="73" name="Rectangle 72"/>
          <p:cNvSpPr/>
          <p:nvPr/>
        </p:nvSpPr>
        <p:spPr>
          <a:xfrm>
            <a:off x="1592765" y="1551288"/>
            <a:ext cx="3008689" cy="978729"/>
          </a:xfrm>
          <a:prstGeom prst="rect">
            <a:avLst/>
          </a:prstGeom>
        </p:spPr>
        <p:txBody>
          <a:bodyPr wrap="square">
            <a:spAutoFit/>
          </a:bodyPr>
          <a:lstStyle/>
          <a:p>
            <a:pPr defTabSz="914180">
              <a:lnSpc>
                <a:spcPct val="120000"/>
              </a:lnSpc>
              <a:defRPr/>
            </a:pPr>
            <a:r>
              <a:rPr lang="en-US" sz="1600" spc="30" dirty="0">
                <a:solidFill>
                  <a:srgbClr val="FFFFFF"/>
                </a:solidFill>
                <a:latin typeface="Segoe UI"/>
              </a:rPr>
              <a:t>Telemetry is collected at each</a:t>
            </a:r>
            <a:r>
              <a:rPr lang="en-US" sz="1600" dirty="0">
                <a:solidFill>
                  <a:srgbClr val="FFFFFF"/>
                </a:solidFill>
                <a:latin typeface="Segoe UI"/>
              </a:rPr>
              <a:t> </a:t>
            </a:r>
            <a:r>
              <a:rPr lang="en-US" sz="1600" spc="-30" dirty="0">
                <a:solidFill>
                  <a:srgbClr val="FFFFFF"/>
                </a:solidFill>
                <a:latin typeface="Segoe UI"/>
              </a:rPr>
              <a:t>tier: mobile applications, server</a:t>
            </a:r>
            <a:r>
              <a:rPr lang="en-US" sz="1600" dirty="0">
                <a:solidFill>
                  <a:srgbClr val="FFFFFF"/>
                </a:solidFill>
                <a:latin typeface="Segoe UI"/>
              </a:rPr>
              <a:t> applications and browser</a:t>
            </a:r>
          </a:p>
        </p:txBody>
      </p:sp>
      <p:sp>
        <p:nvSpPr>
          <p:cNvPr id="75" name="Rectangle 74"/>
          <p:cNvSpPr/>
          <p:nvPr/>
        </p:nvSpPr>
        <p:spPr>
          <a:xfrm>
            <a:off x="822862" y="1079289"/>
            <a:ext cx="904309" cy="1828119"/>
          </a:xfrm>
          <a:prstGeom prst="rect">
            <a:avLst/>
          </a:prstGeom>
        </p:spPr>
        <p:txBody>
          <a:bodyPr wrap="none">
            <a:noAutofit/>
          </a:bodyPr>
          <a:lstStyle/>
          <a:p>
            <a:pPr defTabSz="913190" fontAlgn="base">
              <a:lnSpc>
                <a:spcPct val="120000"/>
              </a:lnSpc>
              <a:spcBef>
                <a:spcPct val="0"/>
              </a:spcBef>
              <a:spcAft>
                <a:spcPct val="0"/>
              </a:spcAft>
              <a:defRPr/>
            </a:pPr>
            <a:r>
              <a:rPr lang="en-US" sz="9996" b="1" kern="0" dirty="0">
                <a:solidFill>
                  <a:srgbClr val="5C2D91">
                    <a:lumMod val="75000"/>
                  </a:srgbClr>
                </a:solidFill>
                <a:latin typeface="Segoe UI"/>
              </a:rPr>
              <a:t>1</a:t>
            </a:r>
          </a:p>
        </p:txBody>
      </p:sp>
      <p:sp>
        <p:nvSpPr>
          <p:cNvPr id="77" name="Rectangle 76"/>
          <p:cNvSpPr/>
          <p:nvPr/>
        </p:nvSpPr>
        <p:spPr>
          <a:xfrm>
            <a:off x="5727075" y="4440549"/>
            <a:ext cx="3359218" cy="976585"/>
          </a:xfrm>
          <a:prstGeom prst="rect">
            <a:avLst/>
          </a:prstGeom>
        </p:spPr>
        <p:txBody>
          <a:bodyPr wrap="square">
            <a:spAutoFit/>
          </a:bodyPr>
          <a:lstStyle/>
          <a:p>
            <a:pPr defTabSz="932373">
              <a:lnSpc>
                <a:spcPct val="120000"/>
              </a:lnSpc>
              <a:defRPr/>
            </a:pPr>
            <a:r>
              <a:rPr lang="en-US" sz="1600" dirty="0">
                <a:solidFill>
                  <a:srgbClr val="FFFFFF"/>
                </a:solidFill>
                <a:latin typeface="Segoe UI"/>
              </a:rPr>
              <a:t>Telemetry arrives in the Application Insights service in the cloud where it is processed &amp; stored</a:t>
            </a:r>
            <a:endParaRPr lang="en-US" sz="1600" dirty="0">
              <a:solidFill>
                <a:prstClr val="black"/>
              </a:solidFill>
              <a:latin typeface="Segoe UI"/>
            </a:endParaRPr>
          </a:p>
        </p:txBody>
      </p:sp>
      <p:sp>
        <p:nvSpPr>
          <p:cNvPr id="109" name="Rectangle 108"/>
          <p:cNvSpPr/>
          <p:nvPr/>
        </p:nvSpPr>
        <p:spPr>
          <a:xfrm>
            <a:off x="8269044" y="1054376"/>
            <a:ext cx="3381327" cy="845469"/>
          </a:xfrm>
          <a:prstGeom prst="rect">
            <a:avLst/>
          </a:prstGeom>
        </p:spPr>
        <p:txBody>
          <a:bodyPr wrap="square">
            <a:spAutoFit/>
          </a:bodyPr>
          <a:lstStyle/>
          <a:p>
            <a:pPr defTabSz="914180">
              <a:defRPr/>
            </a:pPr>
            <a:r>
              <a:rPr lang="en-US" sz="1600" dirty="0">
                <a:solidFill>
                  <a:srgbClr val="FFFFFF"/>
                </a:solidFill>
                <a:latin typeface="Segoe UI"/>
              </a:rPr>
              <a:t>Get a 360° view of the application including availability, performance and usage patterns</a:t>
            </a:r>
          </a:p>
        </p:txBody>
      </p:sp>
      <p:sp>
        <p:nvSpPr>
          <p:cNvPr id="110" name="Rectangle 109"/>
          <p:cNvSpPr/>
          <p:nvPr/>
        </p:nvSpPr>
        <p:spPr>
          <a:xfrm>
            <a:off x="7432493" y="489867"/>
            <a:ext cx="904309" cy="1828119"/>
          </a:xfrm>
          <a:prstGeom prst="rect">
            <a:avLst/>
          </a:prstGeom>
        </p:spPr>
        <p:txBody>
          <a:bodyPr wrap="none">
            <a:noAutofit/>
          </a:bodyPr>
          <a:lstStyle/>
          <a:p>
            <a:pPr defTabSz="913190" fontAlgn="base">
              <a:lnSpc>
                <a:spcPct val="120000"/>
              </a:lnSpc>
              <a:spcBef>
                <a:spcPct val="0"/>
              </a:spcBef>
              <a:spcAft>
                <a:spcPct val="0"/>
              </a:spcAft>
              <a:defRPr/>
            </a:pPr>
            <a:r>
              <a:rPr lang="en-US" sz="9996" b="1" kern="0" dirty="0">
                <a:solidFill>
                  <a:srgbClr val="5C2D91">
                    <a:lumMod val="75000"/>
                  </a:srgbClr>
                </a:solidFill>
                <a:latin typeface="Segoe UI"/>
              </a:rPr>
              <a:t>3</a:t>
            </a:r>
          </a:p>
        </p:txBody>
      </p:sp>
      <p:sp>
        <p:nvSpPr>
          <p:cNvPr id="115" name="Right Arrow 114"/>
          <p:cNvSpPr/>
          <p:nvPr/>
        </p:nvSpPr>
        <p:spPr bwMode="auto">
          <a:xfrm>
            <a:off x="6008337" y="2625584"/>
            <a:ext cx="2161936" cy="1245030"/>
          </a:xfrm>
          <a:prstGeom prst="rightArrow">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lnSpc>
                <a:spcPct val="90000"/>
              </a:lnSpc>
              <a:spcBef>
                <a:spcPct val="0"/>
              </a:spcBef>
              <a:spcAft>
                <a:spcPct val="0"/>
              </a:spcAft>
              <a:defRPr/>
            </a:pPr>
            <a:endParaRPr lang="en-US" sz="1999" spc="-50" dirty="0">
              <a:gradFill>
                <a:gsLst>
                  <a:gs pos="0">
                    <a:srgbClr val="FFFFFF"/>
                  </a:gs>
                  <a:gs pos="100000">
                    <a:srgbClr val="FFFFFF"/>
                  </a:gs>
                </a:gsLst>
                <a:lin ang="5400000" scaled="0"/>
              </a:gradFill>
              <a:latin typeface="Segoe UI"/>
            </a:endParaRPr>
          </a:p>
        </p:txBody>
      </p:sp>
      <p:sp>
        <p:nvSpPr>
          <p:cNvPr id="40" name="Freeform 95"/>
          <p:cNvSpPr>
            <a:spLocks/>
          </p:cNvSpPr>
          <p:nvPr/>
        </p:nvSpPr>
        <p:spPr bwMode="auto">
          <a:xfrm flipH="1">
            <a:off x="4193254" y="2060742"/>
            <a:ext cx="2542253" cy="165099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09" tIns="46604" rIns="93209" bIns="46604" numCol="1" anchor="ctr" anchorCtr="0" compatLnSpc="1">
            <a:prstTxWarp prst="textNoShape">
              <a:avLst/>
            </a:prstTxWarp>
          </a:bodyPr>
          <a:lstStyle/>
          <a:p>
            <a:pPr algn="ctr" defTabSz="932049">
              <a:defRPr/>
            </a:pPr>
            <a:endParaRPr lang="en-US" sz="2399" kern="0" dirty="0">
              <a:solidFill>
                <a:srgbClr val="692B7B"/>
              </a:solidFill>
              <a:latin typeface="Segoe UI"/>
            </a:endParaRPr>
          </a:p>
        </p:txBody>
      </p:sp>
      <p:grpSp>
        <p:nvGrpSpPr>
          <p:cNvPr id="51" name="Group 50"/>
          <p:cNvGrpSpPr/>
          <p:nvPr/>
        </p:nvGrpSpPr>
        <p:grpSpPr>
          <a:xfrm>
            <a:off x="7983064" y="4513035"/>
            <a:ext cx="4204898" cy="2343587"/>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grpSp>
      <p:sp>
        <p:nvSpPr>
          <p:cNvPr id="78" name="Rectangle 77"/>
          <p:cNvSpPr/>
          <p:nvPr/>
        </p:nvSpPr>
        <p:spPr>
          <a:xfrm>
            <a:off x="4900046" y="3959030"/>
            <a:ext cx="904309" cy="1828119"/>
          </a:xfrm>
          <a:prstGeom prst="rect">
            <a:avLst/>
          </a:prstGeom>
        </p:spPr>
        <p:txBody>
          <a:bodyPr wrap="none">
            <a:noAutofit/>
          </a:bodyPr>
          <a:lstStyle/>
          <a:p>
            <a:pPr defTabSz="913190" fontAlgn="base">
              <a:lnSpc>
                <a:spcPct val="120000"/>
              </a:lnSpc>
              <a:spcBef>
                <a:spcPct val="0"/>
              </a:spcBef>
              <a:spcAft>
                <a:spcPct val="0"/>
              </a:spcAft>
              <a:defRPr/>
            </a:pPr>
            <a:r>
              <a:rPr lang="en-US" sz="9996" b="1" kern="0" dirty="0">
                <a:solidFill>
                  <a:srgbClr val="5C2D91">
                    <a:lumMod val="75000"/>
                  </a:srgbClr>
                </a:solidFill>
                <a:latin typeface="Segoe UI"/>
              </a:rPr>
              <a:t>2</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8953" y="2570306"/>
            <a:ext cx="2172237" cy="1714924"/>
          </a:xfrm>
          <a:prstGeom prst="rect">
            <a:avLst/>
          </a:prstGeom>
        </p:spPr>
      </p:pic>
      <p:grpSp>
        <p:nvGrpSpPr>
          <p:cNvPr id="114" name="Group 113"/>
          <p:cNvGrpSpPr/>
          <p:nvPr/>
        </p:nvGrpSpPr>
        <p:grpSpPr>
          <a:xfrm>
            <a:off x="8271391" y="1917087"/>
            <a:ext cx="3674723" cy="2928863"/>
            <a:chOff x="8238220" y="2114321"/>
            <a:chExt cx="3676201" cy="2930041"/>
          </a:xfrm>
        </p:grpSpPr>
        <p:pic>
          <p:nvPicPr>
            <p:cNvPr id="113" name="Picture 112"/>
            <p:cNvPicPr>
              <a:picLocks noChangeAspect="1"/>
            </p:cNvPicPr>
            <p:nvPr/>
          </p:nvPicPr>
          <p:blipFill>
            <a:blip r:embed="rId6"/>
            <a:stretch>
              <a:fillRect/>
            </a:stretch>
          </p:blipFill>
          <p:spPr>
            <a:xfrm>
              <a:off x="10498181" y="2736060"/>
              <a:ext cx="1416240" cy="2308302"/>
            </a:xfrm>
            <a:prstGeom prst="rect">
              <a:avLst/>
            </a:prstGeom>
          </p:spPr>
        </p:pic>
        <p:pic>
          <p:nvPicPr>
            <p:cNvPr id="112" name="Picture 111"/>
            <p:cNvPicPr>
              <a:picLocks noChangeAspect="1"/>
            </p:cNvPicPr>
            <p:nvPr/>
          </p:nvPicPr>
          <p:blipFill>
            <a:blip r:embed="rId7"/>
            <a:stretch>
              <a:fillRect/>
            </a:stretch>
          </p:blipFill>
          <p:spPr>
            <a:xfrm>
              <a:off x="9369661" y="2425191"/>
              <a:ext cx="1406394" cy="2300288"/>
            </a:xfrm>
            <a:prstGeom prst="rect">
              <a:avLst/>
            </a:prstGeom>
          </p:spPr>
        </p:pic>
        <p:pic>
          <p:nvPicPr>
            <p:cNvPr id="111" name="Picture 110"/>
            <p:cNvPicPr>
              <a:picLocks noChangeAspect="1"/>
            </p:cNvPicPr>
            <p:nvPr/>
          </p:nvPicPr>
          <p:blipFill>
            <a:blip r:embed="rId8"/>
            <a:stretch>
              <a:fillRect/>
            </a:stretch>
          </p:blipFill>
          <p:spPr>
            <a:xfrm>
              <a:off x="8238220" y="2114321"/>
              <a:ext cx="1409315" cy="2300288"/>
            </a:xfrm>
            <a:prstGeom prst="rect">
              <a:avLst/>
            </a:prstGeom>
          </p:spPr>
        </p:pic>
      </p:grpSp>
    </p:spTree>
    <p:extLst>
      <p:ext uri="{BB962C8B-B14F-4D97-AF65-F5344CB8AC3E}">
        <p14:creationId xmlns:p14="http://schemas.microsoft.com/office/powerpoint/2010/main" val="1144442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70758" y="1186356"/>
            <a:ext cx="7168398" cy="3407696"/>
          </a:xfrm>
        </p:spPr>
        <p:txBody>
          <a:bodyPr/>
          <a:lstStyle/>
          <a:p>
            <a:r>
              <a:rPr lang="en-US" dirty="0"/>
              <a:t>Demo: 360</a:t>
            </a:r>
            <a:r>
              <a:rPr lang="en-US" dirty="0">
                <a:latin typeface="Segoe UI Light" panose="020B0502040204020203" pitchFamily="34" charset="0"/>
                <a:cs typeface="Segoe UI Light" panose="020B0502040204020203" pitchFamily="34" charset="0"/>
              </a:rPr>
              <a:t>°</a:t>
            </a:r>
            <a:r>
              <a:rPr lang="en-US" dirty="0"/>
              <a:t> Overview</a:t>
            </a:r>
          </a:p>
        </p:txBody>
      </p:sp>
      <p:sp>
        <p:nvSpPr>
          <p:cNvPr id="4" name="TextBox 3"/>
          <p:cNvSpPr txBox="1"/>
          <p:nvPr/>
        </p:nvSpPr>
        <p:spPr>
          <a:xfrm>
            <a:off x="2514601" y="3176308"/>
            <a:ext cx="5951951" cy="1417745"/>
          </a:xfrm>
          <a:prstGeom prst="rect">
            <a:avLst/>
          </a:prstGeom>
          <a:noFill/>
        </p:spPr>
        <p:txBody>
          <a:bodyPr wrap="none" lIns="179238" tIns="143391" rIns="179238" bIns="143391" rtlCol="0">
            <a:spAutoFit/>
          </a:bodyPr>
          <a:lstStyle/>
          <a:p>
            <a:pPr defTabSz="914180">
              <a:lnSpc>
                <a:spcPct val="90000"/>
              </a:lnSpc>
              <a:spcAft>
                <a:spcPts val="588"/>
              </a:spcAft>
            </a:pPr>
            <a:r>
              <a:rPr lang="en-US" sz="2352" kern="0" dirty="0">
                <a:gradFill>
                  <a:gsLst>
                    <a:gs pos="2917">
                      <a:srgbClr val="FFFFFF"/>
                    </a:gs>
                    <a:gs pos="30000">
                      <a:srgbClr val="FFFFFF"/>
                    </a:gs>
                  </a:gsLst>
                  <a:lin ang="5400000" scaled="0"/>
                </a:gradFill>
                <a:latin typeface="Segoe UI"/>
              </a:rPr>
              <a:t>We will explore:</a:t>
            </a:r>
          </a:p>
          <a:p>
            <a:pPr marL="448102" indent="-448102" defTabSz="914180">
              <a:lnSpc>
                <a:spcPct val="90000"/>
              </a:lnSpc>
              <a:spcAft>
                <a:spcPts val="588"/>
              </a:spcAft>
              <a:buFont typeface="+mj-lt"/>
              <a:buAutoNum type="arabicPeriod"/>
            </a:pPr>
            <a:r>
              <a:rPr lang="en-US" sz="2352" kern="0" dirty="0">
                <a:gradFill>
                  <a:gsLst>
                    <a:gs pos="2917">
                      <a:srgbClr val="FFFFFF"/>
                    </a:gs>
                    <a:gs pos="30000">
                      <a:srgbClr val="FFFFFF"/>
                    </a:gs>
                  </a:gsLst>
                  <a:lin ang="5400000" scaled="0"/>
                </a:gradFill>
                <a:latin typeface="Segoe UI"/>
              </a:rPr>
              <a:t>Application Insights in Azure Portal</a:t>
            </a:r>
          </a:p>
          <a:p>
            <a:pPr marL="448102" indent="-448102" defTabSz="914180">
              <a:lnSpc>
                <a:spcPct val="90000"/>
              </a:lnSpc>
              <a:spcAft>
                <a:spcPts val="588"/>
              </a:spcAft>
              <a:buFont typeface="+mj-lt"/>
              <a:buAutoNum type="arabicPeriod"/>
            </a:pPr>
            <a:r>
              <a:rPr lang="en-US" sz="2352" kern="0" dirty="0">
                <a:gradFill>
                  <a:gsLst>
                    <a:gs pos="2917">
                      <a:srgbClr val="FFFFFF"/>
                    </a:gs>
                    <a:gs pos="30000">
                      <a:srgbClr val="FFFFFF"/>
                    </a:gs>
                  </a:gsLst>
                  <a:lin ang="5400000" scaled="0"/>
                </a:gradFill>
                <a:latin typeface="Segoe UI"/>
              </a:rPr>
              <a:t>Out of the Box Telemetry for 360° view</a:t>
            </a:r>
          </a:p>
        </p:txBody>
      </p:sp>
    </p:spTree>
    <p:extLst>
      <p:ext uri="{BB962C8B-B14F-4D97-AF65-F5344CB8AC3E}">
        <p14:creationId xmlns:p14="http://schemas.microsoft.com/office/powerpoint/2010/main" val="76022674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8163" y="288926"/>
            <a:ext cx="11652250" cy="900113"/>
          </a:xfrm>
        </p:spPr>
        <p:txBody>
          <a:bodyPr/>
          <a:lstStyle/>
          <a:p>
            <a:r>
              <a:rPr lang="en-US" dirty="0">
                <a:solidFill>
                  <a:schemeClr val="bg1"/>
                </a:solidFill>
              </a:rPr>
              <a:t>Key capabilities</a:t>
            </a:r>
          </a:p>
        </p:txBody>
      </p:sp>
      <p:grpSp>
        <p:nvGrpSpPr>
          <p:cNvPr id="196" name="Group 195"/>
          <p:cNvGrpSpPr/>
          <p:nvPr/>
        </p:nvGrpSpPr>
        <p:grpSpPr>
          <a:xfrm>
            <a:off x="7213562" y="1335221"/>
            <a:ext cx="2434748" cy="5140141"/>
            <a:chOff x="7258025" y="1360941"/>
            <a:chExt cx="2484217" cy="5244577"/>
          </a:xfrm>
        </p:grpSpPr>
        <p:grpSp>
          <p:nvGrpSpPr>
            <p:cNvPr id="197" name="Group 196"/>
            <p:cNvGrpSpPr/>
            <p:nvPr/>
          </p:nvGrpSpPr>
          <p:grpSpPr>
            <a:xfrm>
              <a:off x="7258025" y="1360941"/>
              <a:ext cx="2480727" cy="4479931"/>
              <a:chOff x="1994601" y="1498778"/>
              <a:chExt cx="2480727" cy="4479931"/>
            </a:xfrm>
          </p:grpSpPr>
          <p:sp>
            <p:nvSpPr>
              <p:cNvPr id="199" name="Rectangle 198"/>
              <p:cNvSpPr/>
              <p:nvPr/>
            </p:nvSpPr>
            <p:spPr bwMode="gray">
              <a:xfrm>
                <a:off x="1994601" y="1498778"/>
                <a:ext cx="2480725" cy="4479931"/>
              </a:xfrm>
              <a:prstGeom prst="rect">
                <a:avLst/>
              </a:prstGeom>
              <a:solidFill>
                <a:srgbClr val="AC2A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639822" rIns="182807" bIns="146246" numCol="1" spcCol="0" rtlCol="0" fromWordArt="0" anchor="b" anchorCtr="0" forceAA="0" compatLnSpc="1">
                <a:prstTxWarp prst="textNoShape">
                  <a:avLst/>
                </a:prstTxWarp>
                <a:noAutofit/>
              </a:bodyPr>
              <a:lstStyle/>
              <a:p>
                <a:pPr defTabSz="914180"/>
                <a:r>
                  <a:rPr lang="en-US" sz="1600" kern="0" spc="30" dirty="0">
                    <a:solidFill>
                      <a:prstClr val="white"/>
                    </a:solidFill>
                    <a:latin typeface="Segoe UI"/>
                    <a:cs typeface="Segoe UI" pitchFamily="34" charset="0"/>
                  </a:rPr>
                  <a:t>360° view of</a:t>
                </a:r>
                <a:r>
                  <a:rPr lang="en-US" sz="1600" kern="0" dirty="0">
                    <a:solidFill>
                      <a:prstClr val="white"/>
                    </a:solidFill>
                    <a:latin typeface="Segoe UI"/>
                    <a:cs typeface="Segoe UI" pitchFamily="34" charset="0"/>
                  </a:rPr>
                  <a:t> </a:t>
                </a:r>
                <a:r>
                  <a:rPr lang="en-US" sz="1600" kern="0" spc="-30" dirty="0">
                    <a:solidFill>
                      <a:prstClr val="white"/>
                    </a:solidFill>
                    <a:latin typeface="Segoe UI"/>
                    <a:cs typeface="Segoe UI" pitchFamily="34" charset="0"/>
                  </a:rPr>
                  <a:t>your app with availability, </a:t>
                </a:r>
                <a:r>
                  <a:rPr lang="en-US" sz="1600" kern="0" dirty="0">
                    <a:solidFill>
                      <a:prstClr val="white"/>
                    </a:solidFill>
                    <a:latin typeface="Segoe UI"/>
                    <a:cs typeface="Segoe UI" pitchFamily="34" charset="0"/>
                  </a:rPr>
                  <a:t>performance and user behavior</a:t>
                </a:r>
              </a:p>
            </p:txBody>
          </p:sp>
          <p:sp>
            <p:nvSpPr>
              <p:cNvPr id="200" name="Rectangle 4"/>
              <p:cNvSpPr/>
              <p:nvPr/>
            </p:nvSpPr>
            <p:spPr bwMode="gray">
              <a:xfrm>
                <a:off x="1994602" y="1498778"/>
                <a:ext cx="2480726" cy="778573"/>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8D23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0" numCol="1" spcCol="0" rtlCol="0" fromWordArt="0" anchor="t" anchorCtr="0" forceAA="0" compatLnSpc="1">
                <a:prstTxWarp prst="textNoShape">
                  <a:avLst/>
                </a:prstTxWarp>
                <a:noAutofit/>
              </a:bodyPr>
              <a:lstStyle/>
              <a:p>
                <a:pPr defTabSz="932103" fontAlgn="base">
                  <a:lnSpc>
                    <a:spcPct val="90000"/>
                  </a:lnSpc>
                  <a:spcBef>
                    <a:spcPct val="0"/>
                  </a:spcBef>
                  <a:spcAft>
                    <a:spcPct val="0"/>
                  </a:spcAft>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360° View</a:t>
                </a:r>
                <a:endParaRPr lang="en-US" sz="1799"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201" name="Picture 200"/>
              <p:cNvPicPr>
                <a:picLocks noChangeAspect="1"/>
              </p:cNvPicPr>
              <p:nvPr/>
            </p:nvPicPr>
            <p:blipFill>
              <a:blip r:embed="rId3"/>
              <a:stretch>
                <a:fillRect/>
              </a:stretch>
            </p:blipFill>
            <p:spPr>
              <a:xfrm>
                <a:off x="2070908" y="2410308"/>
                <a:ext cx="2396799" cy="1798589"/>
              </a:xfrm>
              <a:prstGeom prst="rect">
                <a:avLst/>
              </a:prstGeom>
            </p:spPr>
          </p:pic>
        </p:grpSp>
        <p:sp>
          <p:nvSpPr>
            <p:cNvPr id="198" name="Rectangle 197"/>
            <p:cNvSpPr/>
            <p:nvPr/>
          </p:nvSpPr>
          <p:spPr bwMode="auto">
            <a:xfrm>
              <a:off x="7269136" y="5997506"/>
              <a:ext cx="2473106" cy="608012"/>
            </a:xfrm>
            <a:prstGeom prst="rect">
              <a:avLst/>
            </a:prstGeom>
            <a:solidFill>
              <a:srgbClr val="8D237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defTabSz="913843" fontAlgn="base">
                <a:spcBef>
                  <a:spcPct val="0"/>
                </a:spcBef>
                <a:spcAft>
                  <a:spcPct val="0"/>
                </a:spcAft>
              </a:pPr>
              <a:r>
                <a:rPr lang="en-US" sz="1960" kern="0" dirty="0">
                  <a:gradFill>
                    <a:gsLst>
                      <a:gs pos="16814">
                        <a:srgbClr val="FFFFFF"/>
                      </a:gs>
                      <a:gs pos="46000">
                        <a:srgbClr val="FFFFFF"/>
                      </a:gs>
                    </a:gsLst>
                    <a:lin ang="5400000" scaled="0"/>
                  </a:gradFill>
                  <a:latin typeface="Segoe UI"/>
                </a:rPr>
                <a:t> INVALUABLE</a:t>
              </a:r>
            </a:p>
          </p:txBody>
        </p:sp>
      </p:grpSp>
      <p:grpSp>
        <p:nvGrpSpPr>
          <p:cNvPr id="202" name="Group 201"/>
          <p:cNvGrpSpPr/>
          <p:nvPr/>
        </p:nvGrpSpPr>
        <p:grpSpPr>
          <a:xfrm>
            <a:off x="4592089" y="1337887"/>
            <a:ext cx="2434748" cy="5143902"/>
            <a:chOff x="4683769" y="1363662"/>
            <a:chExt cx="2484217" cy="5248415"/>
          </a:xfrm>
        </p:grpSpPr>
        <p:grpSp>
          <p:nvGrpSpPr>
            <p:cNvPr id="203" name="Group 202"/>
            <p:cNvGrpSpPr/>
            <p:nvPr/>
          </p:nvGrpSpPr>
          <p:grpSpPr>
            <a:xfrm>
              <a:off x="4683769" y="1363662"/>
              <a:ext cx="2480725" cy="4479931"/>
              <a:chOff x="4563387" y="1498778"/>
              <a:chExt cx="2480725" cy="4479931"/>
            </a:xfrm>
          </p:grpSpPr>
          <p:sp>
            <p:nvSpPr>
              <p:cNvPr id="205" name="Rectangle 204"/>
              <p:cNvSpPr/>
              <p:nvPr/>
            </p:nvSpPr>
            <p:spPr bwMode="gray">
              <a:xfrm>
                <a:off x="4563387" y="1498778"/>
                <a:ext cx="2480725" cy="4479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07" tIns="639822" rIns="182807" bIns="146246" numCol="1" spcCol="0" rtlCol="0" fromWordArt="0" anchor="b" anchorCtr="0" forceAA="0" compatLnSpc="1">
                <a:prstTxWarp prst="textNoShape">
                  <a:avLst/>
                </a:prstTxWarp>
                <a:noAutofit/>
              </a:bodyPr>
              <a:lstStyle/>
              <a:p>
                <a:pPr defTabSz="914180"/>
                <a:r>
                  <a:rPr lang="en-US" sz="1600" kern="0" spc="50" dirty="0">
                    <a:solidFill>
                      <a:prstClr val="white"/>
                    </a:solidFill>
                    <a:latin typeface="Segoe UI"/>
                    <a:cs typeface="Segoe UI" pitchFamily="34" charset="0"/>
                  </a:rPr>
                  <a:t>Explore and analyze</a:t>
                </a:r>
                <a:r>
                  <a:rPr lang="en-US" sz="1600" kern="0" dirty="0">
                    <a:solidFill>
                      <a:prstClr val="white"/>
                    </a:solidFill>
                    <a:latin typeface="Segoe UI"/>
                    <a:cs typeface="Segoe UI" pitchFamily="34" charset="0"/>
                  </a:rPr>
                  <a:t> across dimensions to</a:t>
                </a:r>
                <a:r>
                  <a:rPr lang="en-US" sz="1600" kern="0" spc="-60" dirty="0">
                    <a:solidFill>
                      <a:prstClr val="white"/>
                    </a:solidFill>
                    <a:latin typeface="Segoe UI"/>
                    <a:cs typeface="Segoe UI" pitchFamily="34" charset="0"/>
                  </a:rPr>
                  <a:t> make informed prioritization </a:t>
                </a:r>
                <a:r>
                  <a:rPr lang="en-US" sz="1600" kern="0" spc="30" dirty="0">
                    <a:solidFill>
                      <a:prstClr val="white"/>
                    </a:solidFill>
                    <a:latin typeface="Segoe UI"/>
                    <a:cs typeface="Segoe UI" pitchFamily="34" charset="0"/>
                  </a:rPr>
                  <a:t>decisions</a:t>
                </a:r>
                <a:endParaRPr lang="en-US" sz="1600" kern="0" spc="-60" dirty="0">
                  <a:gradFill>
                    <a:gsLst>
                      <a:gs pos="75182">
                        <a:srgbClr val="FFFFFF"/>
                      </a:gs>
                      <a:gs pos="50000">
                        <a:srgbClr val="FFFFFF"/>
                      </a:gs>
                    </a:gsLst>
                    <a:lin ang="5400000" scaled="0"/>
                  </a:gradFill>
                  <a:latin typeface="Segoe UI"/>
                </a:endParaRPr>
              </a:p>
            </p:txBody>
          </p:sp>
          <p:sp>
            <p:nvSpPr>
              <p:cNvPr id="206" name="Rectangle 4"/>
              <p:cNvSpPr/>
              <p:nvPr/>
            </p:nvSpPr>
            <p:spPr bwMode="gray">
              <a:xfrm>
                <a:off x="4563387" y="1498778"/>
                <a:ext cx="2480725" cy="778573"/>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0094BC"/>
              </a:solid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0" numCol="1" spcCol="0" rtlCol="0" fromWordArt="0" anchor="t" anchorCtr="0" forceAA="0" compatLnSpc="1">
                <a:prstTxWarp prst="textNoShape">
                  <a:avLst/>
                </a:prstTxWarp>
                <a:noAutofit/>
              </a:bodyPr>
              <a:lstStyle/>
              <a:p>
                <a:pPr defTabSz="932103"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Deep Insights</a:t>
                </a:r>
                <a:endParaRPr lang="en-US" sz="1799"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207" name="Picture 206"/>
              <p:cNvPicPr>
                <a:picLocks noChangeAspect="1"/>
              </p:cNvPicPr>
              <p:nvPr/>
            </p:nvPicPr>
            <p:blipFill>
              <a:blip r:embed="rId4"/>
              <a:stretch>
                <a:fillRect/>
              </a:stretch>
            </p:blipFill>
            <p:spPr>
              <a:xfrm>
                <a:off x="4670731" y="2466055"/>
                <a:ext cx="2254238" cy="1676437"/>
              </a:xfrm>
              <a:prstGeom prst="rect">
                <a:avLst/>
              </a:prstGeom>
            </p:spPr>
          </p:pic>
        </p:grpSp>
        <p:sp>
          <p:nvSpPr>
            <p:cNvPr id="204" name="Rectangle 203"/>
            <p:cNvSpPr/>
            <p:nvPr/>
          </p:nvSpPr>
          <p:spPr bwMode="auto">
            <a:xfrm>
              <a:off x="4694880" y="6004065"/>
              <a:ext cx="2473106" cy="608012"/>
            </a:xfrm>
            <a:prstGeom prst="rect">
              <a:avLst/>
            </a:prstGeom>
            <a:solidFill>
              <a:srgbClr val="0094B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defTabSz="913843" fontAlgn="base">
                <a:spcBef>
                  <a:spcPct val="0"/>
                </a:spcBef>
                <a:spcAft>
                  <a:spcPct val="0"/>
                </a:spcAft>
              </a:pPr>
              <a:r>
                <a:rPr lang="en-US" sz="1960" kern="0" dirty="0">
                  <a:gradFill>
                    <a:gsLst>
                      <a:gs pos="16814">
                        <a:srgbClr val="FFFFFF"/>
                      </a:gs>
                      <a:gs pos="46000">
                        <a:srgbClr val="FFFFFF"/>
                      </a:gs>
                    </a:gsLst>
                    <a:lin ang="5400000" scaled="0"/>
                  </a:gradFill>
                  <a:latin typeface="Segoe UI"/>
                </a:rPr>
                <a:t> POWERFUL</a:t>
              </a:r>
            </a:p>
          </p:txBody>
        </p:sp>
      </p:grpSp>
      <p:grpSp>
        <p:nvGrpSpPr>
          <p:cNvPr id="208" name="Group 207"/>
          <p:cNvGrpSpPr/>
          <p:nvPr/>
        </p:nvGrpSpPr>
        <p:grpSpPr>
          <a:xfrm>
            <a:off x="1985228" y="1337888"/>
            <a:ext cx="2433503" cy="5137911"/>
            <a:chOff x="2124422" y="1363662"/>
            <a:chExt cx="2482946" cy="5242302"/>
          </a:xfrm>
        </p:grpSpPr>
        <p:grpSp>
          <p:nvGrpSpPr>
            <p:cNvPr id="209" name="Group 208"/>
            <p:cNvGrpSpPr/>
            <p:nvPr/>
          </p:nvGrpSpPr>
          <p:grpSpPr>
            <a:xfrm>
              <a:off x="2126643" y="1363662"/>
              <a:ext cx="2480725" cy="4479931"/>
              <a:chOff x="2126643" y="1363662"/>
              <a:chExt cx="2480725" cy="4479931"/>
            </a:xfrm>
          </p:grpSpPr>
          <p:sp>
            <p:nvSpPr>
              <p:cNvPr id="211" name="Rectangle 210"/>
              <p:cNvSpPr/>
              <p:nvPr/>
            </p:nvSpPr>
            <p:spPr bwMode="gray">
              <a:xfrm>
                <a:off x="2126643" y="1363662"/>
                <a:ext cx="2480725" cy="4479931"/>
              </a:xfrm>
              <a:prstGeom prst="rect">
                <a:avLst/>
              </a:prstGeom>
              <a:solidFill>
                <a:srgbClr val="F78C1F"/>
              </a:solidFill>
              <a:ln w="9525" cap="flat" cmpd="sng" algn="ctr">
                <a:noFill/>
                <a:prstDash val="solid"/>
                <a:headEnd type="none" w="med" len="med"/>
                <a:tailEnd type="none" w="med" len="med"/>
              </a:ln>
              <a:effectLst/>
            </p:spPr>
            <p:txBody>
              <a:bodyPr rot="0" spcFirstLastPara="0" vertOverflow="overflow" horzOverflow="overflow" vert="horz" wrap="square" lIns="182807" tIns="639822" rIns="182807" bIns="146246" numCol="1" spcCol="0" rtlCol="0" fromWordArt="0" anchor="b" anchorCtr="0" forceAA="0" compatLnSpc="1">
                <a:prstTxWarp prst="textNoShape">
                  <a:avLst/>
                </a:prstTxWarp>
                <a:noAutofit/>
              </a:bodyPr>
              <a:lstStyle/>
              <a:p>
                <a:pPr defTabSz="914180"/>
                <a:r>
                  <a:rPr lang="en-US" sz="1600" kern="0" spc="50" dirty="0">
                    <a:solidFill>
                      <a:prstClr val="white"/>
                    </a:solidFill>
                    <a:latin typeface="Segoe UI"/>
                    <a:cs typeface="Segoe UI" pitchFamily="34" charset="0"/>
                  </a:rPr>
                  <a:t>Fully integrated with development tools across multiple platforms</a:t>
                </a:r>
                <a:endParaRPr lang="en-US" sz="1600" kern="0" spc="-60" dirty="0">
                  <a:gradFill>
                    <a:gsLst>
                      <a:gs pos="75182">
                        <a:srgbClr val="FFFFFF"/>
                      </a:gs>
                      <a:gs pos="50000">
                        <a:srgbClr val="FFFFFF"/>
                      </a:gs>
                    </a:gsLst>
                    <a:lin ang="5400000" scaled="0"/>
                  </a:gradFill>
                  <a:latin typeface="Segoe UI"/>
                </a:endParaRPr>
              </a:p>
            </p:txBody>
          </p:sp>
          <p:sp>
            <p:nvSpPr>
              <p:cNvPr id="212" name="Rectangle 4"/>
              <p:cNvSpPr/>
              <p:nvPr/>
            </p:nvSpPr>
            <p:spPr bwMode="gray">
              <a:xfrm>
                <a:off x="2126643" y="1363662"/>
                <a:ext cx="2480465" cy="778573"/>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C56607"/>
              </a:solid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0" numCol="1" spcCol="0" rtlCol="0" fromWordArt="0" anchor="t" anchorCtr="0" forceAA="0" compatLnSpc="1">
                <a:prstTxWarp prst="textNoShape">
                  <a:avLst/>
                </a:prstTxWarp>
                <a:noAutofit/>
              </a:bodyPr>
              <a:lstStyle/>
              <a:p>
                <a:pPr defTabSz="932103"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Built-in Analytics</a:t>
                </a:r>
                <a:endParaRPr lang="en-US" sz="1799"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13" name="Group 212"/>
              <p:cNvGrpSpPr/>
              <p:nvPr/>
            </p:nvGrpSpPr>
            <p:grpSpPr>
              <a:xfrm>
                <a:off x="2218402" y="2475035"/>
                <a:ext cx="2310706" cy="1569140"/>
                <a:chOff x="3757613" y="4330700"/>
                <a:chExt cx="1919288" cy="1303338"/>
              </a:xfrm>
            </p:grpSpPr>
            <p:sp>
              <p:nvSpPr>
                <p:cNvPr id="214" name="Freeform 5"/>
                <p:cNvSpPr>
                  <a:spLocks/>
                </p:cNvSpPr>
                <p:nvPr/>
              </p:nvSpPr>
              <p:spPr bwMode="auto">
                <a:xfrm>
                  <a:off x="3832225" y="4330700"/>
                  <a:ext cx="527050" cy="473075"/>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15" name="Freeform 6"/>
                <p:cNvSpPr>
                  <a:spLocks/>
                </p:cNvSpPr>
                <p:nvPr/>
              </p:nvSpPr>
              <p:spPr bwMode="auto">
                <a:xfrm>
                  <a:off x="5083175" y="4330700"/>
                  <a:ext cx="523875" cy="473075"/>
                </a:xfrm>
                <a:custGeom>
                  <a:avLst/>
                  <a:gdLst>
                    <a:gd name="T0" fmla="*/ 0 w 330"/>
                    <a:gd name="T1" fmla="*/ 298 h 298"/>
                    <a:gd name="T2" fmla="*/ 330 w 330"/>
                    <a:gd name="T3" fmla="*/ 261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1"/>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16" name="Oval 7"/>
                <p:cNvSpPr>
                  <a:spLocks noChangeArrowheads="1"/>
                </p:cNvSpPr>
                <p:nvPr/>
              </p:nvSpPr>
              <p:spPr bwMode="auto">
                <a:xfrm>
                  <a:off x="3925888" y="5310188"/>
                  <a:ext cx="295275" cy="619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17" name="Oval 8"/>
                <p:cNvSpPr>
                  <a:spLocks noChangeArrowheads="1"/>
                </p:cNvSpPr>
                <p:nvPr/>
              </p:nvSpPr>
              <p:spPr bwMode="auto">
                <a:xfrm>
                  <a:off x="5199063" y="5310188"/>
                  <a:ext cx="295275" cy="6191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18" name="Oval 9"/>
                <p:cNvSpPr>
                  <a:spLocks noChangeArrowheads="1"/>
                </p:cNvSpPr>
                <p:nvPr/>
              </p:nvSpPr>
              <p:spPr bwMode="auto">
                <a:xfrm>
                  <a:off x="4603750" y="5272088"/>
                  <a:ext cx="238125"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19" name="Oval 10"/>
                <p:cNvSpPr>
                  <a:spLocks noChangeArrowheads="1"/>
                </p:cNvSpPr>
                <p:nvPr/>
              </p:nvSpPr>
              <p:spPr bwMode="auto">
                <a:xfrm>
                  <a:off x="4603750" y="5476875"/>
                  <a:ext cx="238125" cy="4762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0" name="Oval 11"/>
                <p:cNvSpPr>
                  <a:spLocks noChangeArrowheads="1"/>
                </p:cNvSpPr>
                <p:nvPr/>
              </p:nvSpPr>
              <p:spPr bwMode="auto">
                <a:xfrm>
                  <a:off x="4405313" y="5516563"/>
                  <a:ext cx="60325"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1" name="Oval 12"/>
                <p:cNvSpPr>
                  <a:spLocks noChangeArrowheads="1"/>
                </p:cNvSpPr>
                <p:nvPr/>
              </p:nvSpPr>
              <p:spPr bwMode="auto">
                <a:xfrm>
                  <a:off x="4481513" y="5516563"/>
                  <a:ext cx="57150"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2" name="Oval 13"/>
                <p:cNvSpPr>
                  <a:spLocks noChangeArrowheads="1"/>
                </p:cNvSpPr>
                <p:nvPr/>
              </p:nvSpPr>
              <p:spPr bwMode="auto">
                <a:xfrm>
                  <a:off x="4519613"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3" name="Oval 14"/>
                <p:cNvSpPr>
                  <a:spLocks noChangeArrowheads="1"/>
                </p:cNvSpPr>
                <p:nvPr/>
              </p:nvSpPr>
              <p:spPr bwMode="auto">
                <a:xfrm>
                  <a:off x="4443413"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4" name="Oval 15"/>
                <p:cNvSpPr>
                  <a:spLocks noChangeArrowheads="1"/>
                </p:cNvSpPr>
                <p:nvPr/>
              </p:nvSpPr>
              <p:spPr bwMode="auto">
                <a:xfrm>
                  <a:off x="4556125" y="5516563"/>
                  <a:ext cx="58738"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5" name="Oval 16"/>
                <p:cNvSpPr>
                  <a:spLocks noChangeArrowheads="1"/>
                </p:cNvSpPr>
                <p:nvPr/>
              </p:nvSpPr>
              <p:spPr bwMode="auto">
                <a:xfrm>
                  <a:off x="4981575" y="5516563"/>
                  <a:ext cx="58738"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6" name="Oval 17"/>
                <p:cNvSpPr>
                  <a:spLocks noChangeArrowheads="1"/>
                </p:cNvSpPr>
                <p:nvPr/>
              </p:nvSpPr>
              <p:spPr bwMode="auto">
                <a:xfrm>
                  <a:off x="4905375" y="5516563"/>
                  <a:ext cx="60325"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7" name="Oval 18"/>
                <p:cNvSpPr>
                  <a:spLocks noChangeArrowheads="1"/>
                </p:cNvSpPr>
                <p:nvPr/>
              </p:nvSpPr>
              <p:spPr bwMode="auto">
                <a:xfrm>
                  <a:off x="4870450"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8" name="Oval 19"/>
                <p:cNvSpPr>
                  <a:spLocks noChangeArrowheads="1"/>
                </p:cNvSpPr>
                <p:nvPr/>
              </p:nvSpPr>
              <p:spPr bwMode="auto">
                <a:xfrm>
                  <a:off x="4943475"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9" name="Oval 20"/>
                <p:cNvSpPr>
                  <a:spLocks noChangeArrowheads="1"/>
                </p:cNvSpPr>
                <p:nvPr/>
              </p:nvSpPr>
              <p:spPr bwMode="auto">
                <a:xfrm>
                  <a:off x="4832350" y="5516563"/>
                  <a:ext cx="57150"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0" name="Oval 21"/>
                <p:cNvSpPr>
                  <a:spLocks noChangeArrowheads="1"/>
                </p:cNvSpPr>
                <p:nvPr/>
              </p:nvSpPr>
              <p:spPr bwMode="auto">
                <a:xfrm>
                  <a:off x="4316413"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1" name="Oval 22"/>
                <p:cNvSpPr>
                  <a:spLocks noChangeArrowheads="1"/>
                </p:cNvSpPr>
                <p:nvPr/>
              </p:nvSpPr>
              <p:spPr bwMode="auto">
                <a:xfrm>
                  <a:off x="436880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2" name="Oval 23"/>
                <p:cNvSpPr>
                  <a:spLocks noChangeArrowheads="1"/>
                </p:cNvSpPr>
                <p:nvPr/>
              </p:nvSpPr>
              <p:spPr bwMode="auto">
                <a:xfrm>
                  <a:off x="43926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3" name="Oval 24"/>
                <p:cNvSpPr>
                  <a:spLocks noChangeArrowheads="1"/>
                </p:cNvSpPr>
                <p:nvPr/>
              </p:nvSpPr>
              <p:spPr bwMode="auto">
                <a:xfrm>
                  <a:off x="4343400"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4" name="Oval 25"/>
                <p:cNvSpPr>
                  <a:spLocks noChangeArrowheads="1"/>
                </p:cNvSpPr>
                <p:nvPr/>
              </p:nvSpPr>
              <p:spPr bwMode="auto">
                <a:xfrm>
                  <a:off x="4419600"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5" name="Oval 26"/>
                <p:cNvSpPr>
                  <a:spLocks noChangeArrowheads="1"/>
                </p:cNvSpPr>
                <p:nvPr/>
              </p:nvSpPr>
              <p:spPr bwMode="auto">
                <a:xfrm>
                  <a:off x="45450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6" name="Oval 27"/>
                <p:cNvSpPr>
                  <a:spLocks noChangeArrowheads="1"/>
                </p:cNvSpPr>
                <p:nvPr/>
              </p:nvSpPr>
              <p:spPr bwMode="auto">
                <a:xfrm>
                  <a:off x="4494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7" name="Oval 28"/>
                <p:cNvSpPr>
                  <a:spLocks noChangeArrowheads="1"/>
                </p:cNvSpPr>
                <p:nvPr/>
              </p:nvSpPr>
              <p:spPr bwMode="auto">
                <a:xfrm>
                  <a:off x="4470400"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8" name="Oval 29"/>
                <p:cNvSpPr>
                  <a:spLocks noChangeArrowheads="1"/>
                </p:cNvSpPr>
                <p:nvPr/>
              </p:nvSpPr>
              <p:spPr bwMode="auto">
                <a:xfrm>
                  <a:off x="4519613"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9" name="Oval 30"/>
                <p:cNvSpPr>
                  <a:spLocks noChangeArrowheads="1"/>
                </p:cNvSpPr>
                <p:nvPr/>
              </p:nvSpPr>
              <p:spPr bwMode="auto">
                <a:xfrm>
                  <a:off x="44434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0" name="Oval 31"/>
                <p:cNvSpPr>
                  <a:spLocks noChangeArrowheads="1"/>
                </p:cNvSpPr>
                <p:nvPr/>
              </p:nvSpPr>
              <p:spPr bwMode="auto">
                <a:xfrm>
                  <a:off x="45704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1" name="Oval 32"/>
                <p:cNvSpPr>
                  <a:spLocks noChangeArrowheads="1"/>
                </p:cNvSpPr>
                <p:nvPr/>
              </p:nvSpPr>
              <p:spPr bwMode="auto">
                <a:xfrm>
                  <a:off x="46212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2" name="Oval 33"/>
                <p:cNvSpPr>
                  <a:spLocks noChangeArrowheads="1"/>
                </p:cNvSpPr>
                <p:nvPr/>
              </p:nvSpPr>
              <p:spPr bwMode="auto">
                <a:xfrm>
                  <a:off x="4645025" y="5557838"/>
                  <a:ext cx="41275"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3" name="Oval 34"/>
                <p:cNvSpPr>
                  <a:spLocks noChangeArrowheads="1"/>
                </p:cNvSpPr>
                <p:nvPr/>
              </p:nvSpPr>
              <p:spPr bwMode="auto">
                <a:xfrm>
                  <a:off x="45942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4" name="Oval 35"/>
                <p:cNvSpPr>
                  <a:spLocks noChangeArrowheads="1"/>
                </p:cNvSpPr>
                <p:nvPr/>
              </p:nvSpPr>
              <p:spPr bwMode="auto">
                <a:xfrm>
                  <a:off x="46704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5" name="Oval 36"/>
                <p:cNvSpPr>
                  <a:spLocks noChangeArrowheads="1"/>
                </p:cNvSpPr>
                <p:nvPr/>
              </p:nvSpPr>
              <p:spPr bwMode="auto">
                <a:xfrm>
                  <a:off x="47974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6" name="Oval 37"/>
                <p:cNvSpPr>
                  <a:spLocks noChangeArrowheads="1"/>
                </p:cNvSpPr>
                <p:nvPr/>
              </p:nvSpPr>
              <p:spPr bwMode="auto">
                <a:xfrm>
                  <a:off x="4748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7" name="Oval 38"/>
                <p:cNvSpPr>
                  <a:spLocks noChangeArrowheads="1"/>
                </p:cNvSpPr>
                <p:nvPr/>
              </p:nvSpPr>
              <p:spPr bwMode="auto">
                <a:xfrm>
                  <a:off x="47212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8" name="Oval 39"/>
                <p:cNvSpPr>
                  <a:spLocks noChangeArrowheads="1"/>
                </p:cNvSpPr>
                <p:nvPr/>
              </p:nvSpPr>
              <p:spPr bwMode="auto">
                <a:xfrm>
                  <a:off x="47720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9" name="Oval 40"/>
                <p:cNvSpPr>
                  <a:spLocks noChangeArrowheads="1"/>
                </p:cNvSpPr>
                <p:nvPr/>
              </p:nvSpPr>
              <p:spPr bwMode="auto">
                <a:xfrm>
                  <a:off x="4697413" y="5557838"/>
                  <a:ext cx="36513"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0" name="Oval 41"/>
                <p:cNvSpPr>
                  <a:spLocks noChangeArrowheads="1"/>
                </p:cNvSpPr>
                <p:nvPr/>
              </p:nvSpPr>
              <p:spPr bwMode="auto">
                <a:xfrm>
                  <a:off x="48228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1" name="Oval 42"/>
                <p:cNvSpPr>
                  <a:spLocks noChangeArrowheads="1"/>
                </p:cNvSpPr>
                <p:nvPr/>
              </p:nvSpPr>
              <p:spPr bwMode="auto">
                <a:xfrm>
                  <a:off x="4872038"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2" name="Oval 43"/>
                <p:cNvSpPr>
                  <a:spLocks noChangeArrowheads="1"/>
                </p:cNvSpPr>
                <p:nvPr/>
              </p:nvSpPr>
              <p:spPr bwMode="auto">
                <a:xfrm>
                  <a:off x="48990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3" name="Oval 44"/>
                <p:cNvSpPr>
                  <a:spLocks noChangeArrowheads="1"/>
                </p:cNvSpPr>
                <p:nvPr/>
              </p:nvSpPr>
              <p:spPr bwMode="auto">
                <a:xfrm>
                  <a:off x="48482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4" name="Oval 45"/>
                <p:cNvSpPr>
                  <a:spLocks noChangeArrowheads="1"/>
                </p:cNvSpPr>
                <p:nvPr/>
              </p:nvSpPr>
              <p:spPr bwMode="auto">
                <a:xfrm>
                  <a:off x="4922838"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5" name="Oval 46"/>
                <p:cNvSpPr>
                  <a:spLocks noChangeArrowheads="1"/>
                </p:cNvSpPr>
                <p:nvPr/>
              </p:nvSpPr>
              <p:spPr bwMode="auto">
                <a:xfrm>
                  <a:off x="5049838"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6" name="Oval 47"/>
                <p:cNvSpPr>
                  <a:spLocks noChangeArrowheads="1"/>
                </p:cNvSpPr>
                <p:nvPr/>
              </p:nvSpPr>
              <p:spPr bwMode="auto">
                <a:xfrm>
                  <a:off x="49990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7" name="Oval 48"/>
                <p:cNvSpPr>
                  <a:spLocks noChangeArrowheads="1"/>
                </p:cNvSpPr>
                <p:nvPr/>
              </p:nvSpPr>
              <p:spPr bwMode="auto">
                <a:xfrm>
                  <a:off x="4975225"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8" name="Oval 49"/>
                <p:cNvSpPr>
                  <a:spLocks noChangeArrowheads="1"/>
                </p:cNvSpPr>
                <p:nvPr/>
              </p:nvSpPr>
              <p:spPr bwMode="auto">
                <a:xfrm>
                  <a:off x="502285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9" name="Oval 50"/>
                <p:cNvSpPr>
                  <a:spLocks noChangeArrowheads="1"/>
                </p:cNvSpPr>
                <p:nvPr/>
              </p:nvSpPr>
              <p:spPr bwMode="auto">
                <a:xfrm>
                  <a:off x="5073650"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0" name="Oval 51"/>
                <p:cNvSpPr>
                  <a:spLocks noChangeArrowheads="1"/>
                </p:cNvSpPr>
                <p:nvPr/>
              </p:nvSpPr>
              <p:spPr bwMode="auto">
                <a:xfrm>
                  <a:off x="49482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1" name="Oval 52"/>
                <p:cNvSpPr>
                  <a:spLocks noChangeArrowheads="1"/>
                </p:cNvSpPr>
                <p:nvPr/>
              </p:nvSpPr>
              <p:spPr bwMode="auto">
                <a:xfrm>
                  <a:off x="42418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2" name="Oval 53"/>
                <p:cNvSpPr>
                  <a:spLocks noChangeArrowheads="1"/>
                </p:cNvSpPr>
                <p:nvPr/>
              </p:nvSpPr>
              <p:spPr bwMode="auto">
                <a:xfrm>
                  <a:off x="430212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3" name="Oval 54"/>
                <p:cNvSpPr>
                  <a:spLocks noChangeArrowheads="1"/>
                </p:cNvSpPr>
                <p:nvPr/>
              </p:nvSpPr>
              <p:spPr bwMode="auto">
                <a:xfrm>
                  <a:off x="43322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4" name="Oval 55"/>
                <p:cNvSpPr>
                  <a:spLocks noChangeArrowheads="1"/>
                </p:cNvSpPr>
                <p:nvPr/>
              </p:nvSpPr>
              <p:spPr bwMode="auto">
                <a:xfrm>
                  <a:off x="4271963"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5" name="Oval 56"/>
                <p:cNvSpPr>
                  <a:spLocks noChangeArrowheads="1"/>
                </p:cNvSpPr>
                <p:nvPr/>
              </p:nvSpPr>
              <p:spPr bwMode="auto">
                <a:xfrm>
                  <a:off x="436086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6" name="Oval 57"/>
                <p:cNvSpPr>
                  <a:spLocks noChangeArrowheads="1"/>
                </p:cNvSpPr>
                <p:nvPr/>
              </p:nvSpPr>
              <p:spPr bwMode="auto">
                <a:xfrm>
                  <a:off x="4511675"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7" name="Oval 58"/>
                <p:cNvSpPr>
                  <a:spLocks noChangeArrowheads="1"/>
                </p:cNvSpPr>
                <p:nvPr/>
              </p:nvSpPr>
              <p:spPr bwMode="auto">
                <a:xfrm>
                  <a:off x="4452938"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8" name="Oval 59"/>
                <p:cNvSpPr>
                  <a:spLocks noChangeArrowheads="1"/>
                </p:cNvSpPr>
                <p:nvPr/>
              </p:nvSpPr>
              <p:spPr bwMode="auto">
                <a:xfrm>
                  <a:off x="442118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9" name="Oval 60"/>
                <p:cNvSpPr>
                  <a:spLocks noChangeArrowheads="1"/>
                </p:cNvSpPr>
                <p:nvPr/>
              </p:nvSpPr>
              <p:spPr bwMode="auto">
                <a:xfrm>
                  <a:off x="448151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0" name="Oval 61"/>
                <p:cNvSpPr>
                  <a:spLocks noChangeArrowheads="1"/>
                </p:cNvSpPr>
                <p:nvPr/>
              </p:nvSpPr>
              <p:spPr bwMode="auto">
                <a:xfrm>
                  <a:off x="439261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1" name="Oval 62"/>
                <p:cNvSpPr>
                  <a:spLocks noChangeArrowheads="1"/>
                </p:cNvSpPr>
                <p:nvPr/>
              </p:nvSpPr>
              <p:spPr bwMode="auto">
                <a:xfrm>
                  <a:off x="454183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2" name="Oval 63"/>
                <p:cNvSpPr>
                  <a:spLocks noChangeArrowheads="1"/>
                </p:cNvSpPr>
                <p:nvPr/>
              </p:nvSpPr>
              <p:spPr bwMode="auto">
                <a:xfrm>
                  <a:off x="4603750"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3" name="Oval 64"/>
                <p:cNvSpPr>
                  <a:spLocks noChangeArrowheads="1"/>
                </p:cNvSpPr>
                <p:nvPr/>
              </p:nvSpPr>
              <p:spPr bwMode="auto">
                <a:xfrm>
                  <a:off x="463232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4" name="Oval 65"/>
                <p:cNvSpPr>
                  <a:spLocks noChangeArrowheads="1"/>
                </p:cNvSpPr>
                <p:nvPr/>
              </p:nvSpPr>
              <p:spPr bwMode="auto">
                <a:xfrm>
                  <a:off x="4572000"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5" name="Oval 66"/>
                <p:cNvSpPr>
                  <a:spLocks noChangeArrowheads="1"/>
                </p:cNvSpPr>
                <p:nvPr/>
              </p:nvSpPr>
              <p:spPr bwMode="auto">
                <a:xfrm>
                  <a:off x="4664075"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6" name="Oval 67"/>
                <p:cNvSpPr>
                  <a:spLocks noChangeArrowheads="1"/>
                </p:cNvSpPr>
                <p:nvPr/>
              </p:nvSpPr>
              <p:spPr bwMode="auto">
                <a:xfrm>
                  <a:off x="4811713" y="5607050"/>
                  <a:ext cx="47625"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7" name="Oval 68"/>
                <p:cNvSpPr>
                  <a:spLocks noChangeArrowheads="1"/>
                </p:cNvSpPr>
                <p:nvPr/>
              </p:nvSpPr>
              <p:spPr bwMode="auto">
                <a:xfrm>
                  <a:off x="475297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8" name="Oval 69"/>
                <p:cNvSpPr>
                  <a:spLocks noChangeArrowheads="1"/>
                </p:cNvSpPr>
                <p:nvPr/>
              </p:nvSpPr>
              <p:spPr bwMode="auto">
                <a:xfrm>
                  <a:off x="472281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9" name="Oval 70"/>
                <p:cNvSpPr>
                  <a:spLocks noChangeArrowheads="1"/>
                </p:cNvSpPr>
                <p:nvPr/>
              </p:nvSpPr>
              <p:spPr bwMode="auto">
                <a:xfrm>
                  <a:off x="4783138"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0" name="Oval 71"/>
                <p:cNvSpPr>
                  <a:spLocks noChangeArrowheads="1"/>
                </p:cNvSpPr>
                <p:nvPr/>
              </p:nvSpPr>
              <p:spPr bwMode="auto">
                <a:xfrm>
                  <a:off x="4692650"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1" name="Oval 72"/>
                <p:cNvSpPr>
                  <a:spLocks noChangeArrowheads="1"/>
                </p:cNvSpPr>
                <p:nvPr/>
              </p:nvSpPr>
              <p:spPr bwMode="auto">
                <a:xfrm>
                  <a:off x="484346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2" name="Oval 73"/>
                <p:cNvSpPr>
                  <a:spLocks noChangeArrowheads="1"/>
                </p:cNvSpPr>
                <p:nvPr/>
              </p:nvSpPr>
              <p:spPr bwMode="auto">
                <a:xfrm>
                  <a:off x="4903788"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3" name="Oval 74"/>
                <p:cNvSpPr>
                  <a:spLocks noChangeArrowheads="1"/>
                </p:cNvSpPr>
                <p:nvPr/>
              </p:nvSpPr>
              <p:spPr bwMode="auto">
                <a:xfrm>
                  <a:off x="493236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4" name="Oval 75"/>
                <p:cNvSpPr>
                  <a:spLocks noChangeArrowheads="1"/>
                </p:cNvSpPr>
                <p:nvPr/>
              </p:nvSpPr>
              <p:spPr bwMode="auto">
                <a:xfrm>
                  <a:off x="4872038"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5" name="Oval 76"/>
                <p:cNvSpPr>
                  <a:spLocks noChangeArrowheads="1"/>
                </p:cNvSpPr>
                <p:nvPr/>
              </p:nvSpPr>
              <p:spPr bwMode="auto">
                <a:xfrm>
                  <a:off x="4964113"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6" name="Oval 77"/>
                <p:cNvSpPr>
                  <a:spLocks noChangeArrowheads="1"/>
                </p:cNvSpPr>
                <p:nvPr/>
              </p:nvSpPr>
              <p:spPr bwMode="auto">
                <a:xfrm>
                  <a:off x="5114925"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7" name="Oval 78"/>
                <p:cNvSpPr>
                  <a:spLocks noChangeArrowheads="1"/>
                </p:cNvSpPr>
                <p:nvPr/>
              </p:nvSpPr>
              <p:spPr bwMode="auto">
                <a:xfrm>
                  <a:off x="5054600"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8" name="Oval 79"/>
                <p:cNvSpPr>
                  <a:spLocks noChangeArrowheads="1"/>
                </p:cNvSpPr>
                <p:nvPr/>
              </p:nvSpPr>
              <p:spPr bwMode="auto">
                <a:xfrm>
                  <a:off x="5022850"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9" name="Oval 80"/>
                <p:cNvSpPr>
                  <a:spLocks noChangeArrowheads="1"/>
                </p:cNvSpPr>
                <p:nvPr/>
              </p:nvSpPr>
              <p:spPr bwMode="auto">
                <a:xfrm>
                  <a:off x="508317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0" name="Oval 81"/>
                <p:cNvSpPr>
                  <a:spLocks noChangeArrowheads="1"/>
                </p:cNvSpPr>
                <p:nvPr/>
              </p:nvSpPr>
              <p:spPr bwMode="auto">
                <a:xfrm>
                  <a:off x="51435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1" name="Oval 82"/>
                <p:cNvSpPr>
                  <a:spLocks noChangeArrowheads="1"/>
                </p:cNvSpPr>
                <p:nvPr/>
              </p:nvSpPr>
              <p:spPr bwMode="auto">
                <a:xfrm>
                  <a:off x="49926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2" name="Oval 83"/>
                <p:cNvSpPr>
                  <a:spLocks noChangeArrowheads="1"/>
                </p:cNvSpPr>
                <p:nvPr/>
              </p:nvSpPr>
              <p:spPr bwMode="auto">
                <a:xfrm>
                  <a:off x="4649788" y="5468938"/>
                  <a:ext cx="142875" cy="3016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3" name="Freeform 84"/>
                <p:cNvSpPr>
                  <a:spLocks/>
                </p:cNvSpPr>
                <p:nvPr/>
              </p:nvSpPr>
              <p:spPr bwMode="auto">
                <a:xfrm>
                  <a:off x="4427538" y="4895850"/>
                  <a:ext cx="577850" cy="403225"/>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4" name="Rectangle 85"/>
                <p:cNvSpPr>
                  <a:spLocks noChangeArrowheads="1"/>
                </p:cNvSpPr>
                <p:nvPr/>
              </p:nvSpPr>
              <p:spPr bwMode="auto">
                <a:xfrm>
                  <a:off x="4445000" y="4914900"/>
                  <a:ext cx="542925" cy="3063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5" name="Freeform 86"/>
                <p:cNvSpPr>
                  <a:spLocks/>
                </p:cNvSpPr>
                <p:nvPr/>
              </p:nvSpPr>
              <p:spPr bwMode="auto">
                <a:xfrm>
                  <a:off x="3757613" y="4851400"/>
                  <a:ext cx="41275" cy="514350"/>
                </a:xfrm>
                <a:custGeom>
                  <a:avLst/>
                  <a:gdLst>
                    <a:gd name="T0" fmla="*/ 0 w 26"/>
                    <a:gd name="T1" fmla="*/ 321 h 324"/>
                    <a:gd name="T2" fmla="*/ 26 w 26"/>
                    <a:gd name="T3" fmla="*/ 324 h 324"/>
                    <a:gd name="T4" fmla="*/ 26 w 26"/>
                    <a:gd name="T5" fmla="*/ 0 h 324"/>
                    <a:gd name="T6" fmla="*/ 0 w 26"/>
                    <a:gd name="T7" fmla="*/ 3 h 324"/>
                    <a:gd name="T8" fmla="*/ 0 w 26"/>
                    <a:gd name="T9" fmla="*/ 321 h 324"/>
                  </a:gdLst>
                  <a:ahLst/>
                  <a:cxnLst>
                    <a:cxn ang="0">
                      <a:pos x="T0" y="T1"/>
                    </a:cxn>
                    <a:cxn ang="0">
                      <a:pos x="T2" y="T3"/>
                    </a:cxn>
                    <a:cxn ang="0">
                      <a:pos x="T4" y="T5"/>
                    </a:cxn>
                    <a:cxn ang="0">
                      <a:pos x="T6" y="T7"/>
                    </a:cxn>
                    <a:cxn ang="0">
                      <a:pos x="T8" y="T9"/>
                    </a:cxn>
                  </a:cxnLst>
                  <a:rect l="0" t="0" r="r" b="b"/>
                  <a:pathLst>
                    <a:path w="26" h="324">
                      <a:moveTo>
                        <a:pt x="0" y="321"/>
                      </a:moveTo>
                      <a:lnTo>
                        <a:pt x="26" y="324"/>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6" name="Freeform 87"/>
                <p:cNvSpPr>
                  <a:spLocks/>
                </p:cNvSpPr>
                <p:nvPr/>
              </p:nvSpPr>
              <p:spPr bwMode="auto">
                <a:xfrm>
                  <a:off x="3787775" y="4851400"/>
                  <a:ext cx="598488" cy="514350"/>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7" name="Freeform 88"/>
                <p:cNvSpPr>
                  <a:spLocks/>
                </p:cNvSpPr>
                <p:nvPr/>
              </p:nvSpPr>
              <p:spPr bwMode="auto">
                <a:xfrm>
                  <a:off x="3813175" y="4876800"/>
                  <a:ext cx="555625" cy="400050"/>
                </a:xfrm>
                <a:custGeom>
                  <a:avLst/>
                  <a:gdLst>
                    <a:gd name="T0" fmla="*/ 350 w 350"/>
                    <a:gd name="T1" fmla="*/ 222 h 252"/>
                    <a:gd name="T2" fmla="*/ 0 w 350"/>
                    <a:gd name="T3" fmla="*/ 252 h 252"/>
                    <a:gd name="T4" fmla="*/ 0 w 350"/>
                    <a:gd name="T5" fmla="*/ 0 h 252"/>
                    <a:gd name="T6" fmla="*/ 350 w 350"/>
                    <a:gd name="T7" fmla="*/ 19 h 252"/>
                    <a:gd name="T8" fmla="*/ 350 w 350"/>
                    <a:gd name="T9" fmla="*/ 222 h 252"/>
                  </a:gdLst>
                  <a:ahLst/>
                  <a:cxnLst>
                    <a:cxn ang="0">
                      <a:pos x="T0" y="T1"/>
                    </a:cxn>
                    <a:cxn ang="0">
                      <a:pos x="T2" y="T3"/>
                    </a:cxn>
                    <a:cxn ang="0">
                      <a:pos x="T4" y="T5"/>
                    </a:cxn>
                    <a:cxn ang="0">
                      <a:pos x="T6" y="T7"/>
                    </a:cxn>
                    <a:cxn ang="0">
                      <a:pos x="T8" y="T9"/>
                    </a:cxn>
                  </a:cxnLst>
                  <a:rect l="0" t="0" r="r" b="b"/>
                  <a:pathLst>
                    <a:path w="350" h="252">
                      <a:moveTo>
                        <a:pt x="350" y="222"/>
                      </a:moveTo>
                      <a:lnTo>
                        <a:pt x="0" y="252"/>
                      </a:lnTo>
                      <a:lnTo>
                        <a:pt x="0" y="0"/>
                      </a:lnTo>
                      <a:lnTo>
                        <a:pt x="350" y="19"/>
                      </a:lnTo>
                      <a:lnTo>
                        <a:pt x="35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8" name="Freeform 89"/>
                <p:cNvSpPr>
                  <a:spLocks/>
                </p:cNvSpPr>
                <p:nvPr/>
              </p:nvSpPr>
              <p:spPr bwMode="auto">
                <a:xfrm>
                  <a:off x="5634038" y="4851400"/>
                  <a:ext cx="42863" cy="514350"/>
                </a:xfrm>
                <a:custGeom>
                  <a:avLst/>
                  <a:gdLst>
                    <a:gd name="T0" fmla="*/ 27 w 27"/>
                    <a:gd name="T1" fmla="*/ 321 h 324"/>
                    <a:gd name="T2" fmla="*/ 0 w 27"/>
                    <a:gd name="T3" fmla="*/ 324 h 324"/>
                    <a:gd name="T4" fmla="*/ 0 w 27"/>
                    <a:gd name="T5" fmla="*/ 0 h 324"/>
                    <a:gd name="T6" fmla="*/ 27 w 27"/>
                    <a:gd name="T7" fmla="*/ 3 h 324"/>
                    <a:gd name="T8" fmla="*/ 27 w 27"/>
                    <a:gd name="T9" fmla="*/ 321 h 324"/>
                  </a:gdLst>
                  <a:ahLst/>
                  <a:cxnLst>
                    <a:cxn ang="0">
                      <a:pos x="T0" y="T1"/>
                    </a:cxn>
                    <a:cxn ang="0">
                      <a:pos x="T2" y="T3"/>
                    </a:cxn>
                    <a:cxn ang="0">
                      <a:pos x="T4" y="T5"/>
                    </a:cxn>
                    <a:cxn ang="0">
                      <a:pos x="T6" y="T7"/>
                    </a:cxn>
                    <a:cxn ang="0">
                      <a:pos x="T8" y="T9"/>
                    </a:cxn>
                  </a:cxnLst>
                  <a:rect l="0" t="0" r="r" b="b"/>
                  <a:pathLst>
                    <a:path w="27" h="324">
                      <a:moveTo>
                        <a:pt x="27" y="321"/>
                      </a:moveTo>
                      <a:lnTo>
                        <a:pt x="0" y="324"/>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9" name="Freeform 90"/>
                <p:cNvSpPr>
                  <a:spLocks/>
                </p:cNvSpPr>
                <p:nvPr/>
              </p:nvSpPr>
              <p:spPr bwMode="auto">
                <a:xfrm>
                  <a:off x="5048250" y="4851400"/>
                  <a:ext cx="596900" cy="514350"/>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0" name="Freeform 91"/>
                <p:cNvSpPr>
                  <a:spLocks/>
                </p:cNvSpPr>
                <p:nvPr/>
              </p:nvSpPr>
              <p:spPr bwMode="auto">
                <a:xfrm>
                  <a:off x="5067300" y="4876800"/>
                  <a:ext cx="555625" cy="400050"/>
                </a:xfrm>
                <a:custGeom>
                  <a:avLst/>
                  <a:gdLst>
                    <a:gd name="T0" fmla="*/ 0 w 350"/>
                    <a:gd name="T1" fmla="*/ 222 h 252"/>
                    <a:gd name="T2" fmla="*/ 350 w 350"/>
                    <a:gd name="T3" fmla="*/ 252 h 252"/>
                    <a:gd name="T4" fmla="*/ 350 w 350"/>
                    <a:gd name="T5" fmla="*/ 0 h 252"/>
                    <a:gd name="T6" fmla="*/ 0 w 350"/>
                    <a:gd name="T7" fmla="*/ 19 h 252"/>
                    <a:gd name="T8" fmla="*/ 0 w 350"/>
                    <a:gd name="T9" fmla="*/ 222 h 252"/>
                  </a:gdLst>
                  <a:ahLst/>
                  <a:cxnLst>
                    <a:cxn ang="0">
                      <a:pos x="T0" y="T1"/>
                    </a:cxn>
                    <a:cxn ang="0">
                      <a:pos x="T2" y="T3"/>
                    </a:cxn>
                    <a:cxn ang="0">
                      <a:pos x="T4" y="T5"/>
                    </a:cxn>
                    <a:cxn ang="0">
                      <a:pos x="T6" y="T7"/>
                    </a:cxn>
                    <a:cxn ang="0">
                      <a:pos x="T8" y="T9"/>
                    </a:cxn>
                  </a:cxnLst>
                  <a:rect l="0" t="0" r="r" b="b"/>
                  <a:pathLst>
                    <a:path w="350" h="252">
                      <a:moveTo>
                        <a:pt x="0" y="222"/>
                      </a:moveTo>
                      <a:lnTo>
                        <a:pt x="350" y="252"/>
                      </a:lnTo>
                      <a:lnTo>
                        <a:pt x="350" y="0"/>
                      </a:lnTo>
                      <a:lnTo>
                        <a:pt x="0" y="19"/>
                      </a:lnTo>
                      <a:lnTo>
                        <a:pt x="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1" name="Freeform 92"/>
                <p:cNvSpPr>
                  <a:spLocks/>
                </p:cNvSpPr>
                <p:nvPr/>
              </p:nvSpPr>
              <p:spPr bwMode="auto">
                <a:xfrm>
                  <a:off x="3849688" y="5126038"/>
                  <a:ext cx="30163" cy="111125"/>
                </a:xfrm>
                <a:custGeom>
                  <a:avLst/>
                  <a:gdLst>
                    <a:gd name="T0" fmla="*/ 19 w 19"/>
                    <a:gd name="T1" fmla="*/ 0 h 70"/>
                    <a:gd name="T2" fmla="*/ 19 w 19"/>
                    <a:gd name="T3" fmla="*/ 68 h 70"/>
                    <a:gd name="T4" fmla="*/ 0 w 19"/>
                    <a:gd name="T5" fmla="*/ 70 h 70"/>
                    <a:gd name="T6" fmla="*/ 0 w 19"/>
                    <a:gd name="T7" fmla="*/ 1 h 70"/>
                    <a:gd name="T8" fmla="*/ 19 w 19"/>
                    <a:gd name="T9" fmla="*/ 0 h 70"/>
                  </a:gdLst>
                  <a:ahLst/>
                  <a:cxnLst>
                    <a:cxn ang="0">
                      <a:pos x="T0" y="T1"/>
                    </a:cxn>
                    <a:cxn ang="0">
                      <a:pos x="T2" y="T3"/>
                    </a:cxn>
                    <a:cxn ang="0">
                      <a:pos x="T4" y="T5"/>
                    </a:cxn>
                    <a:cxn ang="0">
                      <a:pos x="T6" y="T7"/>
                    </a:cxn>
                    <a:cxn ang="0">
                      <a:pos x="T8" y="T9"/>
                    </a:cxn>
                  </a:cxnLst>
                  <a:rect l="0" t="0" r="r" b="b"/>
                  <a:pathLst>
                    <a:path w="19" h="70">
                      <a:moveTo>
                        <a:pt x="19" y="0"/>
                      </a:moveTo>
                      <a:lnTo>
                        <a:pt x="19" y="68"/>
                      </a:lnTo>
                      <a:lnTo>
                        <a:pt x="0" y="70"/>
                      </a:lnTo>
                      <a:lnTo>
                        <a:pt x="0" y="1"/>
                      </a:ln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2" name="Freeform 93"/>
                <p:cNvSpPr>
                  <a:spLocks/>
                </p:cNvSpPr>
                <p:nvPr/>
              </p:nvSpPr>
              <p:spPr bwMode="auto">
                <a:xfrm>
                  <a:off x="4252913" y="4995863"/>
                  <a:ext cx="77788" cy="36513"/>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3" name="Freeform 94"/>
                <p:cNvSpPr>
                  <a:spLocks/>
                </p:cNvSpPr>
                <p:nvPr/>
              </p:nvSpPr>
              <p:spPr bwMode="auto">
                <a:xfrm>
                  <a:off x="4252913" y="4960938"/>
                  <a:ext cx="73025" cy="71438"/>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4" name="Freeform 95"/>
                <p:cNvSpPr>
                  <a:spLocks/>
                </p:cNvSpPr>
                <p:nvPr/>
              </p:nvSpPr>
              <p:spPr bwMode="auto">
                <a:xfrm>
                  <a:off x="4214813" y="5032375"/>
                  <a:ext cx="115888" cy="96838"/>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5" name="Freeform 96"/>
                <p:cNvSpPr>
                  <a:spLocks/>
                </p:cNvSpPr>
                <p:nvPr/>
              </p:nvSpPr>
              <p:spPr bwMode="auto">
                <a:xfrm>
                  <a:off x="4252913" y="5032375"/>
                  <a:ext cx="77788" cy="96838"/>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6" name="Freeform 97"/>
                <p:cNvSpPr>
                  <a:spLocks/>
                </p:cNvSpPr>
                <p:nvPr/>
              </p:nvSpPr>
              <p:spPr bwMode="auto">
                <a:xfrm>
                  <a:off x="4252913" y="4932363"/>
                  <a:ext cx="52388" cy="28575"/>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7" name="Freeform 98"/>
                <p:cNvSpPr>
                  <a:spLocks/>
                </p:cNvSpPr>
                <p:nvPr/>
              </p:nvSpPr>
              <p:spPr bwMode="auto">
                <a:xfrm>
                  <a:off x="4216400" y="4932363"/>
                  <a:ext cx="88900" cy="10001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8" name="Freeform 99"/>
                <p:cNvSpPr>
                  <a:spLocks/>
                </p:cNvSpPr>
                <p:nvPr/>
              </p:nvSpPr>
              <p:spPr bwMode="auto">
                <a:xfrm>
                  <a:off x="4191000" y="5032375"/>
                  <a:ext cx="61913" cy="8572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9" name="Freeform 100"/>
                <p:cNvSpPr>
                  <a:spLocks/>
                </p:cNvSpPr>
                <p:nvPr/>
              </p:nvSpPr>
              <p:spPr bwMode="auto">
                <a:xfrm>
                  <a:off x="4171950" y="5192713"/>
                  <a:ext cx="20638" cy="17463"/>
                </a:xfrm>
                <a:custGeom>
                  <a:avLst/>
                  <a:gdLst>
                    <a:gd name="T0" fmla="*/ 13 w 13"/>
                    <a:gd name="T1" fmla="*/ 0 h 11"/>
                    <a:gd name="T2" fmla="*/ 13 w 13"/>
                    <a:gd name="T3" fmla="*/ 9 h 11"/>
                    <a:gd name="T4" fmla="*/ 0 w 13"/>
                    <a:gd name="T5" fmla="*/ 11 h 11"/>
                    <a:gd name="T6" fmla="*/ 0 w 13"/>
                    <a:gd name="T7" fmla="*/ 1 h 11"/>
                    <a:gd name="T8" fmla="*/ 13 w 13"/>
                    <a:gd name="T9" fmla="*/ 0 h 11"/>
                  </a:gdLst>
                  <a:ahLst/>
                  <a:cxnLst>
                    <a:cxn ang="0">
                      <a:pos x="T0" y="T1"/>
                    </a:cxn>
                    <a:cxn ang="0">
                      <a:pos x="T2" y="T3"/>
                    </a:cxn>
                    <a:cxn ang="0">
                      <a:pos x="T4" y="T5"/>
                    </a:cxn>
                    <a:cxn ang="0">
                      <a:pos x="T6" y="T7"/>
                    </a:cxn>
                    <a:cxn ang="0">
                      <a:pos x="T8" y="T9"/>
                    </a:cxn>
                  </a:cxnLst>
                  <a:rect l="0" t="0" r="r" b="b"/>
                  <a:pathLst>
                    <a:path w="13" h="11">
                      <a:moveTo>
                        <a:pt x="13" y="0"/>
                      </a:moveTo>
                      <a:lnTo>
                        <a:pt x="13" y="9"/>
                      </a:lnTo>
                      <a:lnTo>
                        <a:pt x="0" y="11"/>
                      </a:lnTo>
                      <a:lnTo>
                        <a:pt x="0" y="1"/>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0" name="Freeform 101"/>
                <p:cNvSpPr>
                  <a:spLocks/>
                </p:cNvSpPr>
                <p:nvPr/>
              </p:nvSpPr>
              <p:spPr bwMode="auto">
                <a:xfrm>
                  <a:off x="4165600" y="4938713"/>
                  <a:ext cx="87313" cy="161925"/>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1" name="Freeform 102"/>
                <p:cNvSpPr>
                  <a:spLocks/>
                </p:cNvSpPr>
                <p:nvPr/>
              </p:nvSpPr>
              <p:spPr bwMode="auto">
                <a:xfrm>
                  <a:off x="4141788" y="5149850"/>
                  <a:ext cx="22225" cy="61913"/>
                </a:xfrm>
                <a:custGeom>
                  <a:avLst/>
                  <a:gdLst>
                    <a:gd name="T0" fmla="*/ 14 w 14"/>
                    <a:gd name="T1" fmla="*/ 0 h 39"/>
                    <a:gd name="T2" fmla="*/ 14 w 14"/>
                    <a:gd name="T3" fmla="*/ 38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8"/>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2" name="Freeform 103"/>
                <p:cNvSpPr>
                  <a:spLocks/>
                </p:cNvSpPr>
                <p:nvPr/>
              </p:nvSpPr>
              <p:spPr bwMode="auto">
                <a:xfrm>
                  <a:off x="4110038" y="5181600"/>
                  <a:ext cx="22225" cy="33338"/>
                </a:xfrm>
                <a:custGeom>
                  <a:avLst/>
                  <a:gdLst>
                    <a:gd name="T0" fmla="*/ 14 w 14"/>
                    <a:gd name="T1" fmla="*/ 0 h 21"/>
                    <a:gd name="T2" fmla="*/ 14 w 14"/>
                    <a:gd name="T3" fmla="*/ 19 h 21"/>
                    <a:gd name="T4" fmla="*/ 0 w 14"/>
                    <a:gd name="T5" fmla="*/ 21 h 21"/>
                    <a:gd name="T6" fmla="*/ 0 w 14"/>
                    <a:gd name="T7" fmla="*/ 1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19"/>
                      </a:lnTo>
                      <a:lnTo>
                        <a:pt x="0" y="21"/>
                      </a:lnTo>
                      <a:lnTo>
                        <a:pt x="0" y="1"/>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3" name="Rectangle 104"/>
                <p:cNvSpPr>
                  <a:spLocks noChangeArrowheads="1"/>
                </p:cNvSpPr>
                <p:nvPr/>
              </p:nvSpPr>
              <p:spPr bwMode="auto">
                <a:xfrm>
                  <a:off x="4076700" y="5095875"/>
                  <a:ext cx="22225" cy="1206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4" name="Freeform 105"/>
                <p:cNvSpPr>
                  <a:spLocks/>
                </p:cNvSpPr>
                <p:nvPr/>
              </p:nvSpPr>
              <p:spPr bwMode="auto">
                <a:xfrm>
                  <a:off x="4043363" y="5167313"/>
                  <a:ext cx="22225" cy="53975"/>
                </a:xfrm>
                <a:custGeom>
                  <a:avLst/>
                  <a:gdLst>
                    <a:gd name="T0" fmla="*/ 14 w 14"/>
                    <a:gd name="T1" fmla="*/ 0 h 34"/>
                    <a:gd name="T2" fmla="*/ 14 w 14"/>
                    <a:gd name="T3" fmla="*/ 32 h 34"/>
                    <a:gd name="T4" fmla="*/ 0 w 14"/>
                    <a:gd name="T5" fmla="*/ 34 h 34"/>
                    <a:gd name="T6" fmla="*/ 0 w 14"/>
                    <a:gd name="T7" fmla="*/ 2 h 34"/>
                    <a:gd name="T8" fmla="*/ 14 w 14"/>
                    <a:gd name="T9" fmla="*/ 0 h 34"/>
                  </a:gdLst>
                  <a:ahLst/>
                  <a:cxnLst>
                    <a:cxn ang="0">
                      <a:pos x="T0" y="T1"/>
                    </a:cxn>
                    <a:cxn ang="0">
                      <a:pos x="T2" y="T3"/>
                    </a:cxn>
                    <a:cxn ang="0">
                      <a:pos x="T4" y="T5"/>
                    </a:cxn>
                    <a:cxn ang="0">
                      <a:pos x="T6" y="T7"/>
                    </a:cxn>
                    <a:cxn ang="0">
                      <a:pos x="T8" y="T9"/>
                    </a:cxn>
                  </a:cxnLst>
                  <a:rect l="0" t="0" r="r" b="b"/>
                  <a:pathLst>
                    <a:path w="14" h="34">
                      <a:moveTo>
                        <a:pt x="14" y="0"/>
                      </a:moveTo>
                      <a:lnTo>
                        <a:pt x="14" y="32"/>
                      </a:lnTo>
                      <a:lnTo>
                        <a:pt x="0" y="34"/>
                      </a:lnTo>
                      <a:lnTo>
                        <a:pt x="0" y="2"/>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5" name="Freeform 106"/>
                <p:cNvSpPr>
                  <a:spLocks/>
                </p:cNvSpPr>
                <p:nvPr/>
              </p:nvSpPr>
              <p:spPr bwMode="auto">
                <a:xfrm>
                  <a:off x="4008438" y="5189538"/>
                  <a:ext cx="23813" cy="33338"/>
                </a:xfrm>
                <a:custGeom>
                  <a:avLst/>
                  <a:gdLst>
                    <a:gd name="T0" fmla="*/ 15 w 15"/>
                    <a:gd name="T1" fmla="*/ 0 h 21"/>
                    <a:gd name="T2" fmla="*/ 15 w 15"/>
                    <a:gd name="T3" fmla="*/ 20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20"/>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6" name="Freeform 107"/>
                <p:cNvSpPr>
                  <a:spLocks/>
                </p:cNvSpPr>
                <p:nvPr/>
              </p:nvSpPr>
              <p:spPr bwMode="auto">
                <a:xfrm>
                  <a:off x="3970338" y="5095875"/>
                  <a:ext cx="23813" cy="130175"/>
                </a:xfrm>
                <a:custGeom>
                  <a:avLst/>
                  <a:gdLst>
                    <a:gd name="T0" fmla="*/ 15 w 15"/>
                    <a:gd name="T1" fmla="*/ 0 h 82"/>
                    <a:gd name="T2" fmla="*/ 15 w 15"/>
                    <a:gd name="T3" fmla="*/ 80 h 82"/>
                    <a:gd name="T4" fmla="*/ 0 w 15"/>
                    <a:gd name="T5" fmla="*/ 82 h 82"/>
                    <a:gd name="T6" fmla="*/ 0 w 15"/>
                    <a:gd name="T7" fmla="*/ 0 h 82"/>
                    <a:gd name="T8" fmla="*/ 15 w 15"/>
                    <a:gd name="T9" fmla="*/ 0 h 82"/>
                  </a:gdLst>
                  <a:ahLst/>
                  <a:cxnLst>
                    <a:cxn ang="0">
                      <a:pos x="T0" y="T1"/>
                    </a:cxn>
                    <a:cxn ang="0">
                      <a:pos x="T2" y="T3"/>
                    </a:cxn>
                    <a:cxn ang="0">
                      <a:pos x="T4" y="T5"/>
                    </a:cxn>
                    <a:cxn ang="0">
                      <a:pos x="T6" y="T7"/>
                    </a:cxn>
                    <a:cxn ang="0">
                      <a:pos x="T8" y="T9"/>
                    </a:cxn>
                  </a:cxnLst>
                  <a:rect l="0" t="0" r="r" b="b"/>
                  <a:pathLst>
                    <a:path w="15" h="82">
                      <a:moveTo>
                        <a:pt x="15" y="0"/>
                      </a:moveTo>
                      <a:lnTo>
                        <a:pt x="15" y="80"/>
                      </a:lnTo>
                      <a:lnTo>
                        <a:pt x="0" y="82"/>
                      </a:lnTo>
                      <a:lnTo>
                        <a:pt x="0"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7" name="Freeform 108"/>
                <p:cNvSpPr>
                  <a:spLocks/>
                </p:cNvSpPr>
                <p:nvPr/>
              </p:nvSpPr>
              <p:spPr bwMode="auto">
                <a:xfrm>
                  <a:off x="3892550" y="4976813"/>
                  <a:ext cx="26988" cy="255588"/>
                </a:xfrm>
                <a:custGeom>
                  <a:avLst/>
                  <a:gdLst>
                    <a:gd name="T0" fmla="*/ 17 w 17"/>
                    <a:gd name="T1" fmla="*/ 1 h 161"/>
                    <a:gd name="T2" fmla="*/ 17 w 17"/>
                    <a:gd name="T3" fmla="*/ 159 h 161"/>
                    <a:gd name="T4" fmla="*/ 0 w 17"/>
                    <a:gd name="T5" fmla="*/ 161 h 161"/>
                    <a:gd name="T6" fmla="*/ 0 w 17"/>
                    <a:gd name="T7" fmla="*/ 0 h 161"/>
                    <a:gd name="T8" fmla="*/ 17 w 17"/>
                    <a:gd name="T9" fmla="*/ 1 h 161"/>
                  </a:gdLst>
                  <a:ahLst/>
                  <a:cxnLst>
                    <a:cxn ang="0">
                      <a:pos x="T0" y="T1"/>
                    </a:cxn>
                    <a:cxn ang="0">
                      <a:pos x="T2" y="T3"/>
                    </a:cxn>
                    <a:cxn ang="0">
                      <a:pos x="T4" y="T5"/>
                    </a:cxn>
                    <a:cxn ang="0">
                      <a:pos x="T6" y="T7"/>
                    </a:cxn>
                    <a:cxn ang="0">
                      <a:pos x="T8" y="T9"/>
                    </a:cxn>
                  </a:cxnLst>
                  <a:rect l="0" t="0" r="r" b="b"/>
                  <a:pathLst>
                    <a:path w="17" h="161">
                      <a:moveTo>
                        <a:pt x="17" y="1"/>
                      </a:moveTo>
                      <a:lnTo>
                        <a:pt x="17" y="159"/>
                      </a:lnTo>
                      <a:lnTo>
                        <a:pt x="0" y="161"/>
                      </a:lnTo>
                      <a:lnTo>
                        <a:pt x="0" y="0"/>
                      </a:lnTo>
                      <a:lnTo>
                        <a:pt x="17"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8" name="Freeform 109"/>
                <p:cNvSpPr>
                  <a:spLocks/>
                </p:cNvSpPr>
                <p:nvPr/>
              </p:nvSpPr>
              <p:spPr bwMode="auto">
                <a:xfrm>
                  <a:off x="3932238" y="5160963"/>
                  <a:ext cx="26988" cy="6826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9" name="Freeform 110"/>
                <p:cNvSpPr>
                  <a:spLocks/>
                </p:cNvSpPr>
                <p:nvPr/>
              </p:nvSpPr>
              <p:spPr bwMode="auto">
                <a:xfrm>
                  <a:off x="5137150" y="4656138"/>
                  <a:ext cx="28575" cy="109538"/>
                </a:xfrm>
                <a:custGeom>
                  <a:avLst/>
                  <a:gdLst>
                    <a:gd name="T0" fmla="*/ 16 w 18"/>
                    <a:gd name="T1" fmla="*/ 0 h 69"/>
                    <a:gd name="T2" fmla="*/ 18 w 18"/>
                    <a:gd name="T3" fmla="*/ 68 h 69"/>
                    <a:gd name="T4" fmla="*/ 1 w 18"/>
                    <a:gd name="T5" fmla="*/ 69 h 69"/>
                    <a:gd name="T6" fmla="*/ 0 w 18"/>
                    <a:gd name="T7" fmla="*/ 3 h 69"/>
                    <a:gd name="T8" fmla="*/ 16 w 18"/>
                    <a:gd name="T9" fmla="*/ 0 h 69"/>
                  </a:gdLst>
                  <a:ahLst/>
                  <a:cxnLst>
                    <a:cxn ang="0">
                      <a:pos x="T0" y="T1"/>
                    </a:cxn>
                    <a:cxn ang="0">
                      <a:pos x="T2" y="T3"/>
                    </a:cxn>
                    <a:cxn ang="0">
                      <a:pos x="T4" y="T5"/>
                    </a:cxn>
                    <a:cxn ang="0">
                      <a:pos x="T6" y="T7"/>
                    </a:cxn>
                    <a:cxn ang="0">
                      <a:pos x="T8" y="T9"/>
                    </a:cxn>
                  </a:cxnLst>
                  <a:rect l="0" t="0" r="r" b="b"/>
                  <a:pathLst>
                    <a:path w="18" h="69">
                      <a:moveTo>
                        <a:pt x="16" y="0"/>
                      </a:moveTo>
                      <a:lnTo>
                        <a:pt x="18" y="68"/>
                      </a:lnTo>
                      <a:lnTo>
                        <a:pt x="1" y="69"/>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0" name="Freeform 111"/>
                <p:cNvSpPr>
                  <a:spLocks/>
                </p:cNvSpPr>
                <p:nvPr/>
              </p:nvSpPr>
              <p:spPr bwMode="auto">
                <a:xfrm>
                  <a:off x="5214938" y="4686300"/>
                  <a:ext cx="25400" cy="69850"/>
                </a:xfrm>
                <a:custGeom>
                  <a:avLst/>
                  <a:gdLst>
                    <a:gd name="T0" fmla="*/ 16 w 16"/>
                    <a:gd name="T1" fmla="*/ 0 h 44"/>
                    <a:gd name="T2" fmla="*/ 16 w 16"/>
                    <a:gd name="T3" fmla="*/ 42 h 44"/>
                    <a:gd name="T4" fmla="*/ 0 w 16"/>
                    <a:gd name="T5" fmla="*/ 44 h 44"/>
                    <a:gd name="T6" fmla="*/ 0 w 16"/>
                    <a:gd name="T7" fmla="*/ 1 h 44"/>
                    <a:gd name="T8" fmla="*/ 16 w 16"/>
                    <a:gd name="T9" fmla="*/ 0 h 44"/>
                  </a:gdLst>
                  <a:ahLst/>
                  <a:cxnLst>
                    <a:cxn ang="0">
                      <a:pos x="T0" y="T1"/>
                    </a:cxn>
                    <a:cxn ang="0">
                      <a:pos x="T2" y="T3"/>
                    </a:cxn>
                    <a:cxn ang="0">
                      <a:pos x="T4" y="T5"/>
                    </a:cxn>
                    <a:cxn ang="0">
                      <a:pos x="T6" y="T7"/>
                    </a:cxn>
                    <a:cxn ang="0">
                      <a:pos x="T8" y="T9"/>
                    </a:cxn>
                  </a:cxnLst>
                  <a:rect l="0" t="0" r="r" b="b"/>
                  <a:pathLst>
                    <a:path w="16" h="44">
                      <a:moveTo>
                        <a:pt x="16" y="0"/>
                      </a:moveTo>
                      <a:lnTo>
                        <a:pt x="16" y="42"/>
                      </a:lnTo>
                      <a:lnTo>
                        <a:pt x="0" y="44"/>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1" name="Freeform 112"/>
                <p:cNvSpPr>
                  <a:spLocks/>
                </p:cNvSpPr>
                <p:nvPr/>
              </p:nvSpPr>
              <p:spPr bwMode="auto">
                <a:xfrm>
                  <a:off x="5251450" y="4614863"/>
                  <a:ext cx="26988" cy="138113"/>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2" name="Freeform 113"/>
                <p:cNvSpPr>
                  <a:spLocks/>
                </p:cNvSpPr>
                <p:nvPr/>
              </p:nvSpPr>
              <p:spPr bwMode="auto">
                <a:xfrm>
                  <a:off x="5289550" y="4710113"/>
                  <a:ext cx="26988" cy="34925"/>
                </a:xfrm>
                <a:custGeom>
                  <a:avLst/>
                  <a:gdLst>
                    <a:gd name="T0" fmla="*/ 17 w 17"/>
                    <a:gd name="T1" fmla="*/ 0 h 22"/>
                    <a:gd name="T2" fmla="*/ 17 w 17"/>
                    <a:gd name="T3" fmla="*/ 21 h 22"/>
                    <a:gd name="T4" fmla="*/ 0 w 17"/>
                    <a:gd name="T5" fmla="*/ 22 h 22"/>
                    <a:gd name="T6" fmla="*/ 0 w 17"/>
                    <a:gd name="T7" fmla="*/ 1 h 22"/>
                    <a:gd name="T8" fmla="*/ 17 w 17"/>
                    <a:gd name="T9" fmla="*/ 0 h 22"/>
                  </a:gdLst>
                  <a:ahLst/>
                  <a:cxnLst>
                    <a:cxn ang="0">
                      <a:pos x="T0" y="T1"/>
                    </a:cxn>
                    <a:cxn ang="0">
                      <a:pos x="T2" y="T3"/>
                    </a:cxn>
                    <a:cxn ang="0">
                      <a:pos x="T4" y="T5"/>
                    </a:cxn>
                    <a:cxn ang="0">
                      <a:pos x="T6" y="T7"/>
                    </a:cxn>
                    <a:cxn ang="0">
                      <a:pos x="T8" y="T9"/>
                    </a:cxn>
                  </a:cxnLst>
                  <a:rect l="0" t="0" r="r" b="b"/>
                  <a:pathLst>
                    <a:path w="17" h="22">
                      <a:moveTo>
                        <a:pt x="17" y="0"/>
                      </a:moveTo>
                      <a:lnTo>
                        <a:pt x="17" y="21"/>
                      </a:lnTo>
                      <a:lnTo>
                        <a:pt x="0" y="22"/>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3" name="Freeform 114"/>
                <p:cNvSpPr>
                  <a:spLocks/>
                </p:cNvSpPr>
                <p:nvPr/>
              </p:nvSpPr>
              <p:spPr bwMode="auto">
                <a:xfrm>
                  <a:off x="5173663" y="4503738"/>
                  <a:ext cx="30163" cy="257175"/>
                </a:xfrm>
                <a:custGeom>
                  <a:avLst/>
                  <a:gdLst>
                    <a:gd name="T0" fmla="*/ 17 w 19"/>
                    <a:gd name="T1" fmla="*/ 0 h 162"/>
                    <a:gd name="T2" fmla="*/ 19 w 19"/>
                    <a:gd name="T3" fmla="*/ 161 h 162"/>
                    <a:gd name="T4" fmla="*/ 2 w 19"/>
                    <a:gd name="T5" fmla="*/ 162 h 162"/>
                    <a:gd name="T6" fmla="*/ 0 w 19"/>
                    <a:gd name="T7" fmla="*/ 3 h 162"/>
                    <a:gd name="T8" fmla="*/ 17 w 19"/>
                    <a:gd name="T9" fmla="*/ 0 h 162"/>
                  </a:gdLst>
                  <a:ahLst/>
                  <a:cxnLst>
                    <a:cxn ang="0">
                      <a:pos x="T0" y="T1"/>
                    </a:cxn>
                    <a:cxn ang="0">
                      <a:pos x="T2" y="T3"/>
                    </a:cxn>
                    <a:cxn ang="0">
                      <a:pos x="T4" y="T5"/>
                    </a:cxn>
                    <a:cxn ang="0">
                      <a:pos x="T6" y="T7"/>
                    </a:cxn>
                    <a:cxn ang="0">
                      <a:pos x="T8" y="T9"/>
                    </a:cxn>
                  </a:cxnLst>
                  <a:rect l="0" t="0" r="r" b="b"/>
                  <a:pathLst>
                    <a:path w="19" h="162">
                      <a:moveTo>
                        <a:pt x="17" y="0"/>
                      </a:moveTo>
                      <a:lnTo>
                        <a:pt x="19"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4" name="Freeform 115"/>
                <p:cNvSpPr>
                  <a:spLocks/>
                </p:cNvSpPr>
                <p:nvPr/>
              </p:nvSpPr>
              <p:spPr bwMode="auto">
                <a:xfrm>
                  <a:off x="5327650" y="4683125"/>
                  <a:ext cx="26988" cy="58738"/>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5" name="Freeform 116"/>
                <p:cNvSpPr>
                  <a:spLocks/>
                </p:cNvSpPr>
                <p:nvPr/>
              </p:nvSpPr>
              <p:spPr bwMode="auto">
                <a:xfrm>
                  <a:off x="5403850" y="4692650"/>
                  <a:ext cx="25400" cy="39688"/>
                </a:xfrm>
                <a:custGeom>
                  <a:avLst/>
                  <a:gdLst>
                    <a:gd name="T0" fmla="*/ 16 w 16"/>
                    <a:gd name="T1" fmla="*/ 0 h 25"/>
                    <a:gd name="T2" fmla="*/ 16 w 16"/>
                    <a:gd name="T3" fmla="*/ 22 h 25"/>
                    <a:gd name="T4" fmla="*/ 1 w 16"/>
                    <a:gd name="T5" fmla="*/ 25 h 25"/>
                    <a:gd name="T6" fmla="*/ 0 w 16"/>
                    <a:gd name="T7" fmla="*/ 3 h 25"/>
                    <a:gd name="T8" fmla="*/ 16 w 16"/>
                    <a:gd name="T9" fmla="*/ 0 h 25"/>
                  </a:gdLst>
                  <a:ahLst/>
                  <a:cxnLst>
                    <a:cxn ang="0">
                      <a:pos x="T0" y="T1"/>
                    </a:cxn>
                    <a:cxn ang="0">
                      <a:pos x="T2" y="T3"/>
                    </a:cxn>
                    <a:cxn ang="0">
                      <a:pos x="T4" y="T5"/>
                    </a:cxn>
                    <a:cxn ang="0">
                      <a:pos x="T6" y="T7"/>
                    </a:cxn>
                    <a:cxn ang="0">
                      <a:pos x="T8" y="T9"/>
                    </a:cxn>
                  </a:cxnLst>
                  <a:rect l="0" t="0" r="r" b="b"/>
                  <a:pathLst>
                    <a:path w="16" h="25">
                      <a:moveTo>
                        <a:pt x="16" y="0"/>
                      </a:moveTo>
                      <a:lnTo>
                        <a:pt x="16" y="22"/>
                      </a:lnTo>
                      <a:lnTo>
                        <a:pt x="1" y="25"/>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6" name="Freeform 117"/>
                <p:cNvSpPr>
                  <a:spLocks/>
                </p:cNvSpPr>
                <p:nvPr/>
              </p:nvSpPr>
              <p:spPr bwMode="auto">
                <a:xfrm>
                  <a:off x="5440363" y="4654550"/>
                  <a:ext cx="26988" cy="73025"/>
                </a:xfrm>
                <a:custGeom>
                  <a:avLst/>
                  <a:gdLst>
                    <a:gd name="T0" fmla="*/ 17 w 17"/>
                    <a:gd name="T1" fmla="*/ 0 h 46"/>
                    <a:gd name="T2" fmla="*/ 17 w 17"/>
                    <a:gd name="T3" fmla="*/ 43 h 46"/>
                    <a:gd name="T4" fmla="*/ 2 w 17"/>
                    <a:gd name="T5" fmla="*/ 46 h 46"/>
                    <a:gd name="T6" fmla="*/ 0 w 17"/>
                    <a:gd name="T7" fmla="*/ 1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3"/>
                      </a:lnTo>
                      <a:lnTo>
                        <a:pt x="2" y="46"/>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7" name="Freeform 118"/>
                <p:cNvSpPr>
                  <a:spLocks/>
                </p:cNvSpPr>
                <p:nvPr/>
              </p:nvSpPr>
              <p:spPr bwMode="auto">
                <a:xfrm>
                  <a:off x="5481638" y="4700588"/>
                  <a:ext cx="23813" cy="20638"/>
                </a:xfrm>
                <a:custGeom>
                  <a:avLst/>
                  <a:gdLst>
                    <a:gd name="T0" fmla="*/ 15 w 15"/>
                    <a:gd name="T1" fmla="*/ 0 h 13"/>
                    <a:gd name="T2" fmla="*/ 15 w 15"/>
                    <a:gd name="T3" fmla="*/ 12 h 13"/>
                    <a:gd name="T4" fmla="*/ 0 w 15"/>
                    <a:gd name="T5" fmla="*/ 13 h 13"/>
                    <a:gd name="T6" fmla="*/ 0 w 15"/>
                    <a:gd name="T7" fmla="*/ 2 h 13"/>
                    <a:gd name="T8" fmla="*/ 15 w 15"/>
                    <a:gd name="T9" fmla="*/ 0 h 13"/>
                  </a:gdLst>
                  <a:ahLst/>
                  <a:cxnLst>
                    <a:cxn ang="0">
                      <a:pos x="T0" y="T1"/>
                    </a:cxn>
                    <a:cxn ang="0">
                      <a:pos x="T2" y="T3"/>
                    </a:cxn>
                    <a:cxn ang="0">
                      <a:pos x="T4" y="T5"/>
                    </a:cxn>
                    <a:cxn ang="0">
                      <a:pos x="T6" y="T7"/>
                    </a:cxn>
                    <a:cxn ang="0">
                      <a:pos x="T8" y="T9"/>
                    </a:cxn>
                  </a:cxnLst>
                  <a:rect l="0" t="0" r="r" b="b"/>
                  <a:pathLst>
                    <a:path w="15" h="13">
                      <a:moveTo>
                        <a:pt x="15" y="0"/>
                      </a:moveTo>
                      <a:lnTo>
                        <a:pt x="15" y="12"/>
                      </a:lnTo>
                      <a:lnTo>
                        <a:pt x="0" y="13"/>
                      </a:lnTo>
                      <a:lnTo>
                        <a:pt x="0" y="2"/>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8" name="Freeform 119"/>
                <p:cNvSpPr>
                  <a:spLocks/>
                </p:cNvSpPr>
                <p:nvPr/>
              </p:nvSpPr>
              <p:spPr bwMode="auto">
                <a:xfrm>
                  <a:off x="5365750" y="4600575"/>
                  <a:ext cx="26988" cy="136525"/>
                </a:xfrm>
                <a:custGeom>
                  <a:avLst/>
                  <a:gdLst>
                    <a:gd name="T0" fmla="*/ 17 w 17"/>
                    <a:gd name="T1" fmla="*/ 0 h 86"/>
                    <a:gd name="T2" fmla="*/ 17 w 17"/>
                    <a:gd name="T3" fmla="*/ 84 h 86"/>
                    <a:gd name="T4" fmla="*/ 1 w 17"/>
                    <a:gd name="T5" fmla="*/ 86 h 86"/>
                    <a:gd name="T6" fmla="*/ 0 w 17"/>
                    <a:gd name="T7" fmla="*/ 3 h 86"/>
                    <a:gd name="T8" fmla="*/ 17 w 17"/>
                    <a:gd name="T9" fmla="*/ 0 h 86"/>
                  </a:gdLst>
                  <a:ahLst/>
                  <a:cxnLst>
                    <a:cxn ang="0">
                      <a:pos x="T0" y="T1"/>
                    </a:cxn>
                    <a:cxn ang="0">
                      <a:pos x="T2" y="T3"/>
                    </a:cxn>
                    <a:cxn ang="0">
                      <a:pos x="T4" y="T5"/>
                    </a:cxn>
                    <a:cxn ang="0">
                      <a:pos x="T6" y="T7"/>
                    </a:cxn>
                    <a:cxn ang="0">
                      <a:pos x="T8" y="T9"/>
                    </a:cxn>
                  </a:cxnLst>
                  <a:rect l="0" t="0" r="r" b="b"/>
                  <a:pathLst>
                    <a:path w="17" h="86">
                      <a:moveTo>
                        <a:pt x="17" y="0"/>
                      </a:moveTo>
                      <a:lnTo>
                        <a:pt x="17" y="84"/>
                      </a:lnTo>
                      <a:lnTo>
                        <a:pt x="1" y="86"/>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9" name="Freeform 120"/>
                <p:cNvSpPr>
                  <a:spLocks/>
                </p:cNvSpPr>
                <p:nvPr/>
              </p:nvSpPr>
              <p:spPr bwMode="auto">
                <a:xfrm>
                  <a:off x="4283075" y="4656138"/>
                  <a:ext cx="30163" cy="109538"/>
                </a:xfrm>
                <a:custGeom>
                  <a:avLst/>
                  <a:gdLst>
                    <a:gd name="T0" fmla="*/ 0 w 19"/>
                    <a:gd name="T1" fmla="*/ 0 h 69"/>
                    <a:gd name="T2" fmla="*/ 0 w 19"/>
                    <a:gd name="T3" fmla="*/ 68 h 69"/>
                    <a:gd name="T4" fmla="*/ 17 w 19"/>
                    <a:gd name="T5" fmla="*/ 69 h 69"/>
                    <a:gd name="T6" fmla="*/ 19 w 19"/>
                    <a:gd name="T7" fmla="*/ 3 h 69"/>
                    <a:gd name="T8" fmla="*/ 0 w 19"/>
                    <a:gd name="T9" fmla="*/ 0 h 69"/>
                  </a:gdLst>
                  <a:ahLst/>
                  <a:cxnLst>
                    <a:cxn ang="0">
                      <a:pos x="T0" y="T1"/>
                    </a:cxn>
                    <a:cxn ang="0">
                      <a:pos x="T2" y="T3"/>
                    </a:cxn>
                    <a:cxn ang="0">
                      <a:pos x="T4" y="T5"/>
                    </a:cxn>
                    <a:cxn ang="0">
                      <a:pos x="T6" y="T7"/>
                    </a:cxn>
                    <a:cxn ang="0">
                      <a:pos x="T8" y="T9"/>
                    </a:cxn>
                  </a:cxnLst>
                  <a:rect l="0" t="0" r="r" b="b"/>
                  <a:pathLst>
                    <a:path w="19" h="69">
                      <a:moveTo>
                        <a:pt x="0" y="0"/>
                      </a:moveTo>
                      <a:lnTo>
                        <a:pt x="0" y="68"/>
                      </a:lnTo>
                      <a:lnTo>
                        <a:pt x="17" y="69"/>
                      </a:lnTo>
                      <a:lnTo>
                        <a:pt x="19"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0" name="Freeform 121"/>
                <p:cNvSpPr>
                  <a:spLocks/>
                </p:cNvSpPr>
                <p:nvPr/>
              </p:nvSpPr>
              <p:spPr bwMode="auto">
                <a:xfrm>
                  <a:off x="4198938" y="4686300"/>
                  <a:ext cx="28575" cy="69850"/>
                </a:xfrm>
                <a:custGeom>
                  <a:avLst/>
                  <a:gdLst>
                    <a:gd name="T0" fmla="*/ 0 w 18"/>
                    <a:gd name="T1" fmla="*/ 0 h 44"/>
                    <a:gd name="T2" fmla="*/ 0 w 18"/>
                    <a:gd name="T3" fmla="*/ 42 h 44"/>
                    <a:gd name="T4" fmla="*/ 18 w 18"/>
                    <a:gd name="T5" fmla="*/ 44 h 44"/>
                    <a:gd name="T6" fmla="*/ 18 w 18"/>
                    <a:gd name="T7" fmla="*/ 1 h 44"/>
                    <a:gd name="T8" fmla="*/ 0 w 18"/>
                    <a:gd name="T9" fmla="*/ 0 h 44"/>
                  </a:gdLst>
                  <a:ahLst/>
                  <a:cxnLst>
                    <a:cxn ang="0">
                      <a:pos x="T0" y="T1"/>
                    </a:cxn>
                    <a:cxn ang="0">
                      <a:pos x="T2" y="T3"/>
                    </a:cxn>
                    <a:cxn ang="0">
                      <a:pos x="T4" y="T5"/>
                    </a:cxn>
                    <a:cxn ang="0">
                      <a:pos x="T6" y="T7"/>
                    </a:cxn>
                    <a:cxn ang="0">
                      <a:pos x="T8" y="T9"/>
                    </a:cxn>
                  </a:cxnLst>
                  <a:rect l="0" t="0" r="r" b="b"/>
                  <a:pathLst>
                    <a:path w="18" h="44">
                      <a:moveTo>
                        <a:pt x="0" y="0"/>
                      </a:moveTo>
                      <a:lnTo>
                        <a:pt x="0" y="42"/>
                      </a:lnTo>
                      <a:lnTo>
                        <a:pt x="18" y="44"/>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1" name="Freeform 122"/>
                <p:cNvSpPr>
                  <a:spLocks/>
                </p:cNvSpPr>
                <p:nvPr/>
              </p:nvSpPr>
              <p:spPr bwMode="auto">
                <a:xfrm>
                  <a:off x="4157663" y="4614863"/>
                  <a:ext cx="30163" cy="138113"/>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2" name="Freeform 123"/>
                <p:cNvSpPr>
                  <a:spLocks/>
                </p:cNvSpPr>
                <p:nvPr/>
              </p:nvSpPr>
              <p:spPr bwMode="auto">
                <a:xfrm>
                  <a:off x="4116388" y="4710113"/>
                  <a:ext cx="30163" cy="34925"/>
                </a:xfrm>
                <a:custGeom>
                  <a:avLst/>
                  <a:gdLst>
                    <a:gd name="T0" fmla="*/ 0 w 19"/>
                    <a:gd name="T1" fmla="*/ 0 h 22"/>
                    <a:gd name="T2" fmla="*/ 0 w 19"/>
                    <a:gd name="T3" fmla="*/ 21 h 22"/>
                    <a:gd name="T4" fmla="*/ 17 w 19"/>
                    <a:gd name="T5" fmla="*/ 22 h 22"/>
                    <a:gd name="T6" fmla="*/ 19 w 19"/>
                    <a:gd name="T7" fmla="*/ 1 h 22"/>
                    <a:gd name="T8" fmla="*/ 0 w 19"/>
                    <a:gd name="T9" fmla="*/ 0 h 22"/>
                  </a:gdLst>
                  <a:ahLst/>
                  <a:cxnLst>
                    <a:cxn ang="0">
                      <a:pos x="T0" y="T1"/>
                    </a:cxn>
                    <a:cxn ang="0">
                      <a:pos x="T2" y="T3"/>
                    </a:cxn>
                    <a:cxn ang="0">
                      <a:pos x="T4" y="T5"/>
                    </a:cxn>
                    <a:cxn ang="0">
                      <a:pos x="T6" y="T7"/>
                    </a:cxn>
                    <a:cxn ang="0">
                      <a:pos x="T8" y="T9"/>
                    </a:cxn>
                  </a:cxnLst>
                  <a:rect l="0" t="0" r="r" b="b"/>
                  <a:pathLst>
                    <a:path w="19" h="22">
                      <a:moveTo>
                        <a:pt x="0" y="0"/>
                      </a:moveTo>
                      <a:lnTo>
                        <a:pt x="0" y="21"/>
                      </a:lnTo>
                      <a:lnTo>
                        <a:pt x="17" y="22"/>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3" name="Freeform 124"/>
                <p:cNvSpPr>
                  <a:spLocks/>
                </p:cNvSpPr>
                <p:nvPr/>
              </p:nvSpPr>
              <p:spPr bwMode="auto">
                <a:xfrm>
                  <a:off x="4241800" y="4503738"/>
                  <a:ext cx="30163" cy="257175"/>
                </a:xfrm>
                <a:custGeom>
                  <a:avLst/>
                  <a:gdLst>
                    <a:gd name="T0" fmla="*/ 1 w 19"/>
                    <a:gd name="T1" fmla="*/ 0 h 162"/>
                    <a:gd name="T2" fmla="*/ 0 w 19"/>
                    <a:gd name="T3" fmla="*/ 161 h 162"/>
                    <a:gd name="T4" fmla="*/ 18 w 19"/>
                    <a:gd name="T5" fmla="*/ 162 h 162"/>
                    <a:gd name="T6" fmla="*/ 19 w 19"/>
                    <a:gd name="T7" fmla="*/ 3 h 162"/>
                    <a:gd name="T8" fmla="*/ 1 w 19"/>
                    <a:gd name="T9" fmla="*/ 0 h 162"/>
                  </a:gdLst>
                  <a:ahLst/>
                  <a:cxnLst>
                    <a:cxn ang="0">
                      <a:pos x="T0" y="T1"/>
                    </a:cxn>
                    <a:cxn ang="0">
                      <a:pos x="T2" y="T3"/>
                    </a:cxn>
                    <a:cxn ang="0">
                      <a:pos x="T4" y="T5"/>
                    </a:cxn>
                    <a:cxn ang="0">
                      <a:pos x="T6" y="T7"/>
                    </a:cxn>
                    <a:cxn ang="0">
                      <a:pos x="T8" y="T9"/>
                    </a:cxn>
                  </a:cxnLst>
                  <a:rect l="0" t="0" r="r" b="b"/>
                  <a:pathLst>
                    <a:path w="19" h="162">
                      <a:moveTo>
                        <a:pt x="1" y="0"/>
                      </a:moveTo>
                      <a:lnTo>
                        <a:pt x="0" y="161"/>
                      </a:lnTo>
                      <a:lnTo>
                        <a:pt x="18" y="162"/>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4" name="Freeform 125"/>
                <p:cNvSpPr>
                  <a:spLocks/>
                </p:cNvSpPr>
                <p:nvPr/>
              </p:nvSpPr>
              <p:spPr bwMode="auto">
                <a:xfrm>
                  <a:off x="4075113" y="4683125"/>
                  <a:ext cx="28575" cy="58738"/>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5" name="Freeform 126"/>
                <p:cNvSpPr>
                  <a:spLocks/>
                </p:cNvSpPr>
                <p:nvPr/>
              </p:nvSpPr>
              <p:spPr bwMode="auto">
                <a:xfrm>
                  <a:off x="3990975" y="4692650"/>
                  <a:ext cx="28575" cy="39688"/>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6" name="Freeform 127"/>
                <p:cNvSpPr>
                  <a:spLocks/>
                </p:cNvSpPr>
                <p:nvPr/>
              </p:nvSpPr>
              <p:spPr bwMode="auto">
                <a:xfrm>
                  <a:off x="3949700" y="4654550"/>
                  <a:ext cx="30163" cy="73025"/>
                </a:xfrm>
                <a:custGeom>
                  <a:avLst/>
                  <a:gdLst>
                    <a:gd name="T0" fmla="*/ 0 w 19"/>
                    <a:gd name="T1" fmla="*/ 0 h 46"/>
                    <a:gd name="T2" fmla="*/ 0 w 19"/>
                    <a:gd name="T3" fmla="*/ 43 h 46"/>
                    <a:gd name="T4" fmla="*/ 17 w 19"/>
                    <a:gd name="T5" fmla="*/ 46 h 46"/>
                    <a:gd name="T6" fmla="*/ 19 w 19"/>
                    <a:gd name="T7" fmla="*/ 1 h 46"/>
                    <a:gd name="T8" fmla="*/ 0 w 19"/>
                    <a:gd name="T9" fmla="*/ 0 h 46"/>
                  </a:gdLst>
                  <a:ahLst/>
                  <a:cxnLst>
                    <a:cxn ang="0">
                      <a:pos x="T0" y="T1"/>
                    </a:cxn>
                    <a:cxn ang="0">
                      <a:pos x="T2" y="T3"/>
                    </a:cxn>
                    <a:cxn ang="0">
                      <a:pos x="T4" y="T5"/>
                    </a:cxn>
                    <a:cxn ang="0">
                      <a:pos x="T6" y="T7"/>
                    </a:cxn>
                    <a:cxn ang="0">
                      <a:pos x="T8" y="T9"/>
                    </a:cxn>
                  </a:cxnLst>
                  <a:rect l="0" t="0" r="r" b="b"/>
                  <a:pathLst>
                    <a:path w="19" h="46">
                      <a:moveTo>
                        <a:pt x="0" y="0"/>
                      </a:moveTo>
                      <a:lnTo>
                        <a:pt x="0" y="43"/>
                      </a:lnTo>
                      <a:lnTo>
                        <a:pt x="17" y="46"/>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7" name="Freeform 128"/>
                <p:cNvSpPr>
                  <a:spLocks/>
                </p:cNvSpPr>
                <p:nvPr/>
              </p:nvSpPr>
              <p:spPr bwMode="auto">
                <a:xfrm>
                  <a:off x="3908425" y="4700588"/>
                  <a:ext cx="28575" cy="20638"/>
                </a:xfrm>
                <a:custGeom>
                  <a:avLst/>
                  <a:gdLst>
                    <a:gd name="T0" fmla="*/ 0 w 18"/>
                    <a:gd name="T1" fmla="*/ 0 h 13"/>
                    <a:gd name="T2" fmla="*/ 0 w 18"/>
                    <a:gd name="T3" fmla="*/ 12 h 13"/>
                    <a:gd name="T4" fmla="*/ 18 w 18"/>
                    <a:gd name="T5" fmla="*/ 13 h 13"/>
                    <a:gd name="T6" fmla="*/ 18 w 18"/>
                    <a:gd name="T7" fmla="*/ 2 h 13"/>
                    <a:gd name="T8" fmla="*/ 0 w 18"/>
                    <a:gd name="T9" fmla="*/ 0 h 13"/>
                  </a:gdLst>
                  <a:ahLst/>
                  <a:cxnLst>
                    <a:cxn ang="0">
                      <a:pos x="T0" y="T1"/>
                    </a:cxn>
                    <a:cxn ang="0">
                      <a:pos x="T2" y="T3"/>
                    </a:cxn>
                    <a:cxn ang="0">
                      <a:pos x="T4" y="T5"/>
                    </a:cxn>
                    <a:cxn ang="0">
                      <a:pos x="T6" y="T7"/>
                    </a:cxn>
                    <a:cxn ang="0">
                      <a:pos x="T8" y="T9"/>
                    </a:cxn>
                  </a:cxnLst>
                  <a:rect l="0" t="0" r="r" b="b"/>
                  <a:pathLst>
                    <a:path w="18" h="13">
                      <a:moveTo>
                        <a:pt x="0" y="0"/>
                      </a:moveTo>
                      <a:lnTo>
                        <a:pt x="0" y="12"/>
                      </a:lnTo>
                      <a:lnTo>
                        <a:pt x="18" y="1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8" name="Freeform 129"/>
                <p:cNvSpPr>
                  <a:spLocks/>
                </p:cNvSpPr>
                <p:nvPr/>
              </p:nvSpPr>
              <p:spPr bwMode="auto">
                <a:xfrm>
                  <a:off x="4032250" y="4600575"/>
                  <a:ext cx="28575" cy="136525"/>
                </a:xfrm>
                <a:custGeom>
                  <a:avLst/>
                  <a:gdLst>
                    <a:gd name="T0" fmla="*/ 2 w 18"/>
                    <a:gd name="T1" fmla="*/ 0 h 86"/>
                    <a:gd name="T2" fmla="*/ 0 w 18"/>
                    <a:gd name="T3" fmla="*/ 84 h 86"/>
                    <a:gd name="T4" fmla="*/ 18 w 18"/>
                    <a:gd name="T5" fmla="*/ 86 h 86"/>
                    <a:gd name="T6" fmla="*/ 18 w 18"/>
                    <a:gd name="T7" fmla="*/ 3 h 86"/>
                    <a:gd name="T8" fmla="*/ 2 w 18"/>
                    <a:gd name="T9" fmla="*/ 0 h 86"/>
                  </a:gdLst>
                  <a:ahLst/>
                  <a:cxnLst>
                    <a:cxn ang="0">
                      <a:pos x="T0" y="T1"/>
                    </a:cxn>
                    <a:cxn ang="0">
                      <a:pos x="T2" y="T3"/>
                    </a:cxn>
                    <a:cxn ang="0">
                      <a:pos x="T4" y="T5"/>
                    </a:cxn>
                    <a:cxn ang="0">
                      <a:pos x="T6" y="T7"/>
                    </a:cxn>
                    <a:cxn ang="0">
                      <a:pos x="T8" y="T9"/>
                    </a:cxn>
                  </a:cxnLst>
                  <a:rect l="0" t="0" r="r" b="b"/>
                  <a:pathLst>
                    <a:path w="18" h="86">
                      <a:moveTo>
                        <a:pt x="2" y="0"/>
                      </a:moveTo>
                      <a:lnTo>
                        <a:pt x="0" y="84"/>
                      </a:lnTo>
                      <a:lnTo>
                        <a:pt x="18" y="86"/>
                      </a:lnTo>
                      <a:lnTo>
                        <a:pt x="18" y="3"/>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9" name="Rectangle 130"/>
                <p:cNvSpPr>
                  <a:spLocks noChangeArrowheads="1"/>
                </p:cNvSpPr>
                <p:nvPr/>
              </p:nvSpPr>
              <p:spPr bwMode="auto">
                <a:xfrm>
                  <a:off x="5527675" y="4972050"/>
                  <a:ext cx="57150" cy="349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0" name="Freeform 131"/>
                <p:cNvSpPr>
                  <a:spLocks/>
                </p:cNvSpPr>
                <p:nvPr/>
              </p:nvSpPr>
              <p:spPr bwMode="auto">
                <a:xfrm>
                  <a:off x="5105400" y="5118100"/>
                  <a:ext cx="49213" cy="33338"/>
                </a:xfrm>
                <a:custGeom>
                  <a:avLst/>
                  <a:gdLst>
                    <a:gd name="T0" fmla="*/ 31 w 31"/>
                    <a:gd name="T1" fmla="*/ 2 h 21"/>
                    <a:gd name="T2" fmla="*/ 31 w 31"/>
                    <a:gd name="T3" fmla="*/ 21 h 21"/>
                    <a:gd name="T4" fmla="*/ 0 w 31"/>
                    <a:gd name="T5" fmla="*/ 20 h 21"/>
                    <a:gd name="T6" fmla="*/ 0 w 31"/>
                    <a:gd name="T7" fmla="*/ 0 h 21"/>
                    <a:gd name="T8" fmla="*/ 31 w 31"/>
                    <a:gd name="T9" fmla="*/ 2 h 21"/>
                  </a:gdLst>
                  <a:ahLst/>
                  <a:cxnLst>
                    <a:cxn ang="0">
                      <a:pos x="T0" y="T1"/>
                    </a:cxn>
                    <a:cxn ang="0">
                      <a:pos x="T2" y="T3"/>
                    </a:cxn>
                    <a:cxn ang="0">
                      <a:pos x="T4" y="T5"/>
                    </a:cxn>
                    <a:cxn ang="0">
                      <a:pos x="T6" y="T7"/>
                    </a:cxn>
                    <a:cxn ang="0">
                      <a:pos x="T8" y="T9"/>
                    </a:cxn>
                  </a:cxnLst>
                  <a:rect l="0" t="0" r="r" b="b"/>
                  <a:pathLst>
                    <a:path w="31" h="21">
                      <a:moveTo>
                        <a:pt x="31" y="2"/>
                      </a:moveTo>
                      <a:lnTo>
                        <a:pt x="31" y="21"/>
                      </a:lnTo>
                      <a:lnTo>
                        <a:pt x="0" y="20"/>
                      </a:lnTo>
                      <a:lnTo>
                        <a:pt x="0" y="0"/>
                      </a:lnTo>
                      <a:lnTo>
                        <a:pt x="31"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1" name="Freeform 132"/>
                <p:cNvSpPr>
                  <a:spLocks/>
                </p:cNvSpPr>
                <p:nvPr/>
              </p:nvSpPr>
              <p:spPr bwMode="auto">
                <a:xfrm>
                  <a:off x="5105400" y="5162550"/>
                  <a:ext cx="79375" cy="36513"/>
                </a:xfrm>
                <a:custGeom>
                  <a:avLst/>
                  <a:gdLst>
                    <a:gd name="T0" fmla="*/ 50 w 50"/>
                    <a:gd name="T1" fmla="*/ 3 h 23"/>
                    <a:gd name="T2" fmla="*/ 50 w 50"/>
                    <a:gd name="T3" fmla="*/ 23 h 23"/>
                    <a:gd name="T4" fmla="*/ 0 w 50"/>
                    <a:gd name="T5" fmla="*/ 20 h 23"/>
                    <a:gd name="T6" fmla="*/ 0 w 50"/>
                    <a:gd name="T7" fmla="*/ 0 h 23"/>
                    <a:gd name="T8" fmla="*/ 50 w 50"/>
                    <a:gd name="T9" fmla="*/ 3 h 23"/>
                  </a:gdLst>
                  <a:ahLst/>
                  <a:cxnLst>
                    <a:cxn ang="0">
                      <a:pos x="T0" y="T1"/>
                    </a:cxn>
                    <a:cxn ang="0">
                      <a:pos x="T2" y="T3"/>
                    </a:cxn>
                    <a:cxn ang="0">
                      <a:pos x="T4" y="T5"/>
                    </a:cxn>
                    <a:cxn ang="0">
                      <a:pos x="T6" y="T7"/>
                    </a:cxn>
                    <a:cxn ang="0">
                      <a:pos x="T8" y="T9"/>
                    </a:cxn>
                  </a:cxnLst>
                  <a:rect l="0" t="0" r="r" b="b"/>
                  <a:pathLst>
                    <a:path w="50" h="23">
                      <a:moveTo>
                        <a:pt x="50" y="3"/>
                      </a:moveTo>
                      <a:lnTo>
                        <a:pt x="50" y="23"/>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2" name="Freeform 133"/>
                <p:cNvSpPr>
                  <a:spLocks/>
                </p:cNvSpPr>
                <p:nvPr/>
              </p:nvSpPr>
              <p:spPr bwMode="auto">
                <a:xfrm>
                  <a:off x="5105400" y="5029200"/>
                  <a:ext cx="100013" cy="31750"/>
                </a:xfrm>
                <a:custGeom>
                  <a:avLst/>
                  <a:gdLst>
                    <a:gd name="T0" fmla="*/ 63 w 63"/>
                    <a:gd name="T1" fmla="*/ 0 h 20"/>
                    <a:gd name="T2" fmla="*/ 63 w 63"/>
                    <a:gd name="T3" fmla="*/ 20 h 20"/>
                    <a:gd name="T4" fmla="*/ 0 w 63"/>
                    <a:gd name="T5" fmla="*/ 20 h 20"/>
                    <a:gd name="T6" fmla="*/ 0 w 63"/>
                    <a:gd name="T7" fmla="*/ 2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2"/>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3" name="Rectangle 134"/>
                <p:cNvSpPr>
                  <a:spLocks noChangeArrowheads="1"/>
                </p:cNvSpPr>
                <p:nvPr/>
              </p:nvSpPr>
              <p:spPr bwMode="auto">
                <a:xfrm>
                  <a:off x="5205413" y="5029200"/>
                  <a:ext cx="42863" cy="31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4" name="Freeform 135"/>
                <p:cNvSpPr>
                  <a:spLocks/>
                </p:cNvSpPr>
                <p:nvPr/>
              </p:nvSpPr>
              <p:spPr bwMode="auto">
                <a:xfrm>
                  <a:off x="5105400" y="4933950"/>
                  <a:ext cx="160338" cy="39688"/>
                </a:xfrm>
                <a:custGeom>
                  <a:avLst/>
                  <a:gdLst>
                    <a:gd name="T0" fmla="*/ 101 w 101"/>
                    <a:gd name="T1" fmla="*/ 0 h 25"/>
                    <a:gd name="T2" fmla="*/ 101 w 101"/>
                    <a:gd name="T3" fmla="*/ 21 h 25"/>
                    <a:gd name="T4" fmla="*/ 99 w 101"/>
                    <a:gd name="T5" fmla="*/ 21 h 25"/>
                    <a:gd name="T6" fmla="*/ 0 w 101"/>
                    <a:gd name="T7" fmla="*/ 25 h 25"/>
                    <a:gd name="T8" fmla="*/ 0 w 101"/>
                    <a:gd name="T9" fmla="*/ 6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6"/>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5" name="Freeform 136"/>
                <p:cNvSpPr>
                  <a:spLocks/>
                </p:cNvSpPr>
                <p:nvPr/>
              </p:nvSpPr>
              <p:spPr bwMode="auto">
                <a:xfrm>
                  <a:off x="5184775" y="5167313"/>
                  <a:ext cx="119063" cy="36513"/>
                </a:xfrm>
                <a:custGeom>
                  <a:avLst/>
                  <a:gdLst>
                    <a:gd name="T0" fmla="*/ 75 w 75"/>
                    <a:gd name="T1" fmla="*/ 3 h 23"/>
                    <a:gd name="T2" fmla="*/ 75 w 75"/>
                    <a:gd name="T3" fmla="*/ 23 h 23"/>
                    <a:gd name="T4" fmla="*/ 0 w 75"/>
                    <a:gd name="T5" fmla="*/ 20 h 23"/>
                    <a:gd name="T6" fmla="*/ 0 w 75"/>
                    <a:gd name="T7" fmla="*/ 0 h 23"/>
                    <a:gd name="T8" fmla="*/ 75 w 75"/>
                    <a:gd name="T9" fmla="*/ 3 h 23"/>
                  </a:gdLst>
                  <a:ahLst/>
                  <a:cxnLst>
                    <a:cxn ang="0">
                      <a:pos x="T0" y="T1"/>
                    </a:cxn>
                    <a:cxn ang="0">
                      <a:pos x="T2" y="T3"/>
                    </a:cxn>
                    <a:cxn ang="0">
                      <a:pos x="T4" y="T5"/>
                    </a:cxn>
                    <a:cxn ang="0">
                      <a:pos x="T6" y="T7"/>
                    </a:cxn>
                    <a:cxn ang="0">
                      <a:pos x="T8" y="T9"/>
                    </a:cxn>
                  </a:cxnLst>
                  <a:rect l="0" t="0" r="r" b="b"/>
                  <a:pathLst>
                    <a:path w="75" h="23">
                      <a:moveTo>
                        <a:pt x="75" y="3"/>
                      </a:moveTo>
                      <a:lnTo>
                        <a:pt x="75" y="23"/>
                      </a:lnTo>
                      <a:lnTo>
                        <a:pt x="0" y="20"/>
                      </a:lnTo>
                      <a:lnTo>
                        <a:pt x="0" y="0"/>
                      </a:lnTo>
                      <a:lnTo>
                        <a:pt x="75"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6" name="Freeform 137"/>
                <p:cNvSpPr>
                  <a:spLocks/>
                </p:cNvSpPr>
                <p:nvPr/>
              </p:nvSpPr>
              <p:spPr bwMode="auto">
                <a:xfrm>
                  <a:off x="5105400" y="5073650"/>
                  <a:ext cx="204788" cy="33338"/>
                </a:xfrm>
                <a:custGeom>
                  <a:avLst/>
                  <a:gdLst>
                    <a:gd name="T0" fmla="*/ 129 w 129"/>
                    <a:gd name="T1" fmla="*/ 2 h 21"/>
                    <a:gd name="T2" fmla="*/ 129 w 129"/>
                    <a:gd name="T3" fmla="*/ 21 h 21"/>
                    <a:gd name="T4" fmla="*/ 0 w 129"/>
                    <a:gd name="T5" fmla="*/ 20 h 21"/>
                    <a:gd name="T6" fmla="*/ 0 w 129"/>
                    <a:gd name="T7" fmla="*/ 0 h 21"/>
                    <a:gd name="T8" fmla="*/ 129 w 129"/>
                    <a:gd name="T9" fmla="*/ 2 h 21"/>
                  </a:gdLst>
                  <a:ahLst/>
                  <a:cxnLst>
                    <a:cxn ang="0">
                      <a:pos x="T0" y="T1"/>
                    </a:cxn>
                    <a:cxn ang="0">
                      <a:pos x="T2" y="T3"/>
                    </a:cxn>
                    <a:cxn ang="0">
                      <a:pos x="T4" y="T5"/>
                    </a:cxn>
                    <a:cxn ang="0">
                      <a:pos x="T6" y="T7"/>
                    </a:cxn>
                    <a:cxn ang="0">
                      <a:pos x="T8" y="T9"/>
                    </a:cxn>
                  </a:cxnLst>
                  <a:rect l="0" t="0" r="r" b="b"/>
                  <a:pathLst>
                    <a:path w="129" h="21">
                      <a:moveTo>
                        <a:pt x="129" y="2"/>
                      </a:moveTo>
                      <a:lnTo>
                        <a:pt x="129" y="21"/>
                      </a:lnTo>
                      <a:lnTo>
                        <a:pt x="0" y="20"/>
                      </a:lnTo>
                      <a:lnTo>
                        <a:pt x="0" y="0"/>
                      </a:lnTo>
                      <a:lnTo>
                        <a:pt x="12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7" name="Freeform 138"/>
                <p:cNvSpPr>
                  <a:spLocks/>
                </p:cNvSpPr>
                <p:nvPr/>
              </p:nvSpPr>
              <p:spPr bwMode="auto">
                <a:xfrm>
                  <a:off x="5310188" y="5076825"/>
                  <a:ext cx="134938" cy="33338"/>
                </a:xfrm>
                <a:custGeom>
                  <a:avLst/>
                  <a:gdLst>
                    <a:gd name="T0" fmla="*/ 85 w 85"/>
                    <a:gd name="T1" fmla="*/ 0 h 21"/>
                    <a:gd name="T2" fmla="*/ 85 w 85"/>
                    <a:gd name="T3" fmla="*/ 21 h 21"/>
                    <a:gd name="T4" fmla="*/ 0 w 85"/>
                    <a:gd name="T5" fmla="*/ 19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19"/>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8" name="Freeform 139"/>
                <p:cNvSpPr>
                  <a:spLocks/>
                </p:cNvSpPr>
                <p:nvPr/>
              </p:nvSpPr>
              <p:spPr bwMode="auto">
                <a:xfrm>
                  <a:off x="5105400" y="4972050"/>
                  <a:ext cx="422275" cy="44450"/>
                </a:xfrm>
                <a:custGeom>
                  <a:avLst/>
                  <a:gdLst>
                    <a:gd name="T0" fmla="*/ 266 w 266"/>
                    <a:gd name="T1" fmla="*/ 0 h 28"/>
                    <a:gd name="T2" fmla="*/ 266 w 266"/>
                    <a:gd name="T3" fmla="*/ 22 h 28"/>
                    <a:gd name="T4" fmla="*/ 0 w 266"/>
                    <a:gd name="T5" fmla="*/ 28 h 28"/>
                    <a:gd name="T6" fmla="*/ 0 w 266"/>
                    <a:gd name="T7" fmla="*/ 10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10"/>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9" name="Freeform 140"/>
                <p:cNvSpPr>
                  <a:spLocks/>
                </p:cNvSpPr>
                <p:nvPr/>
              </p:nvSpPr>
              <p:spPr bwMode="auto">
                <a:xfrm>
                  <a:off x="5154613" y="5121275"/>
                  <a:ext cx="117475" cy="33338"/>
                </a:xfrm>
                <a:custGeom>
                  <a:avLst/>
                  <a:gdLst>
                    <a:gd name="T0" fmla="*/ 74 w 74"/>
                    <a:gd name="T1" fmla="*/ 1 h 21"/>
                    <a:gd name="T2" fmla="*/ 74 w 74"/>
                    <a:gd name="T3" fmla="*/ 21 h 21"/>
                    <a:gd name="T4" fmla="*/ 0 w 74"/>
                    <a:gd name="T5" fmla="*/ 19 h 21"/>
                    <a:gd name="T6" fmla="*/ 0 w 74"/>
                    <a:gd name="T7" fmla="*/ 0 h 21"/>
                    <a:gd name="T8" fmla="*/ 74 w 74"/>
                    <a:gd name="T9" fmla="*/ 1 h 21"/>
                  </a:gdLst>
                  <a:ahLst/>
                  <a:cxnLst>
                    <a:cxn ang="0">
                      <a:pos x="T0" y="T1"/>
                    </a:cxn>
                    <a:cxn ang="0">
                      <a:pos x="T2" y="T3"/>
                    </a:cxn>
                    <a:cxn ang="0">
                      <a:pos x="T4" y="T5"/>
                    </a:cxn>
                    <a:cxn ang="0">
                      <a:pos x="T6" y="T7"/>
                    </a:cxn>
                    <a:cxn ang="0">
                      <a:pos x="T8" y="T9"/>
                    </a:cxn>
                  </a:cxnLst>
                  <a:rect l="0" t="0" r="r" b="b"/>
                  <a:pathLst>
                    <a:path w="74" h="21">
                      <a:moveTo>
                        <a:pt x="74" y="1"/>
                      </a:moveTo>
                      <a:lnTo>
                        <a:pt x="74" y="21"/>
                      </a:lnTo>
                      <a:lnTo>
                        <a:pt x="0" y="19"/>
                      </a:lnTo>
                      <a:lnTo>
                        <a:pt x="0" y="0"/>
                      </a:lnTo>
                      <a:lnTo>
                        <a:pt x="74" y="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0" name="Freeform 141"/>
                <p:cNvSpPr>
                  <a:spLocks/>
                </p:cNvSpPr>
                <p:nvPr/>
              </p:nvSpPr>
              <p:spPr bwMode="auto">
                <a:xfrm>
                  <a:off x="5262563" y="4929188"/>
                  <a:ext cx="88900" cy="38100"/>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1" name="Freeform 142"/>
                <p:cNvSpPr>
                  <a:spLocks/>
                </p:cNvSpPr>
                <p:nvPr/>
              </p:nvSpPr>
              <p:spPr bwMode="auto">
                <a:xfrm>
                  <a:off x="4471988" y="5021263"/>
                  <a:ext cx="498475" cy="150813"/>
                </a:xfrm>
                <a:custGeom>
                  <a:avLst/>
                  <a:gdLst>
                    <a:gd name="T0" fmla="*/ 2 w 314"/>
                    <a:gd name="T1" fmla="*/ 95 h 95"/>
                    <a:gd name="T2" fmla="*/ 0 w 314"/>
                    <a:gd name="T3" fmla="*/ 89 h 95"/>
                    <a:gd name="T4" fmla="*/ 67 w 314"/>
                    <a:gd name="T5" fmla="*/ 73 h 95"/>
                    <a:gd name="T6" fmla="*/ 123 w 314"/>
                    <a:gd name="T7" fmla="*/ 39 h 95"/>
                    <a:gd name="T8" fmla="*/ 191 w 314"/>
                    <a:gd name="T9" fmla="*/ 36 h 95"/>
                    <a:gd name="T10" fmla="*/ 245 w 314"/>
                    <a:gd name="T11" fmla="*/ 3 h 95"/>
                    <a:gd name="T12" fmla="*/ 314 w 314"/>
                    <a:gd name="T13" fmla="*/ 0 h 95"/>
                    <a:gd name="T14" fmla="*/ 314 w 314"/>
                    <a:gd name="T15" fmla="*/ 5 h 95"/>
                    <a:gd name="T16" fmla="*/ 247 w 314"/>
                    <a:gd name="T17" fmla="*/ 8 h 95"/>
                    <a:gd name="T18" fmla="*/ 192 w 314"/>
                    <a:gd name="T19" fmla="*/ 42 h 95"/>
                    <a:gd name="T20" fmla="*/ 125 w 314"/>
                    <a:gd name="T21" fmla="*/ 45 h 95"/>
                    <a:gd name="T22" fmla="*/ 70 w 314"/>
                    <a:gd name="T23" fmla="*/ 78 h 95"/>
                    <a:gd name="T24" fmla="*/ 2 w 314"/>
                    <a:gd name="T25"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95">
                      <a:moveTo>
                        <a:pt x="2" y="95"/>
                      </a:moveTo>
                      <a:lnTo>
                        <a:pt x="0" y="89"/>
                      </a:lnTo>
                      <a:lnTo>
                        <a:pt x="67" y="73"/>
                      </a:lnTo>
                      <a:lnTo>
                        <a:pt x="123" y="39"/>
                      </a:lnTo>
                      <a:lnTo>
                        <a:pt x="191" y="36"/>
                      </a:lnTo>
                      <a:lnTo>
                        <a:pt x="245" y="3"/>
                      </a:lnTo>
                      <a:lnTo>
                        <a:pt x="314" y="0"/>
                      </a:lnTo>
                      <a:lnTo>
                        <a:pt x="314" y="5"/>
                      </a:lnTo>
                      <a:lnTo>
                        <a:pt x="247" y="8"/>
                      </a:lnTo>
                      <a:lnTo>
                        <a:pt x="192" y="42"/>
                      </a:lnTo>
                      <a:lnTo>
                        <a:pt x="125" y="45"/>
                      </a:lnTo>
                      <a:lnTo>
                        <a:pt x="70" y="78"/>
                      </a:lnTo>
                      <a:lnTo>
                        <a:pt x="2" y="9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2" name="Freeform 143"/>
                <p:cNvSpPr>
                  <a:spLocks/>
                </p:cNvSpPr>
                <p:nvPr/>
              </p:nvSpPr>
              <p:spPr bwMode="auto">
                <a:xfrm>
                  <a:off x="4467225" y="4962525"/>
                  <a:ext cx="371475" cy="211138"/>
                </a:xfrm>
                <a:custGeom>
                  <a:avLst/>
                  <a:gdLst>
                    <a:gd name="T0" fmla="*/ 3 w 234"/>
                    <a:gd name="T1" fmla="*/ 133 h 133"/>
                    <a:gd name="T2" fmla="*/ 0 w 234"/>
                    <a:gd name="T3" fmla="*/ 128 h 133"/>
                    <a:gd name="T4" fmla="*/ 55 w 234"/>
                    <a:gd name="T5" fmla="*/ 103 h 133"/>
                    <a:gd name="T6" fmla="*/ 89 w 234"/>
                    <a:gd name="T7" fmla="*/ 63 h 133"/>
                    <a:gd name="T8" fmla="*/ 145 w 234"/>
                    <a:gd name="T9" fmla="*/ 52 h 133"/>
                    <a:gd name="T10" fmla="*/ 178 w 234"/>
                    <a:gd name="T11" fmla="*/ 13 h 133"/>
                    <a:gd name="T12" fmla="*/ 234 w 234"/>
                    <a:gd name="T13" fmla="*/ 0 h 133"/>
                    <a:gd name="T14" fmla="*/ 234 w 234"/>
                    <a:gd name="T15" fmla="*/ 6 h 133"/>
                    <a:gd name="T16" fmla="*/ 181 w 234"/>
                    <a:gd name="T17" fmla="*/ 17 h 133"/>
                    <a:gd name="T18" fmla="*/ 147 w 234"/>
                    <a:gd name="T19" fmla="*/ 56 h 133"/>
                    <a:gd name="T20" fmla="*/ 91 w 234"/>
                    <a:gd name="T21" fmla="*/ 68 h 133"/>
                    <a:gd name="T22" fmla="*/ 59 w 234"/>
                    <a:gd name="T23" fmla="*/ 107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8"/>
                      </a:lnTo>
                      <a:lnTo>
                        <a:pt x="55" y="103"/>
                      </a:lnTo>
                      <a:lnTo>
                        <a:pt x="89" y="63"/>
                      </a:lnTo>
                      <a:lnTo>
                        <a:pt x="145" y="52"/>
                      </a:lnTo>
                      <a:lnTo>
                        <a:pt x="178" y="13"/>
                      </a:lnTo>
                      <a:lnTo>
                        <a:pt x="234" y="0"/>
                      </a:lnTo>
                      <a:lnTo>
                        <a:pt x="234" y="6"/>
                      </a:lnTo>
                      <a:lnTo>
                        <a:pt x="181" y="17"/>
                      </a:lnTo>
                      <a:lnTo>
                        <a:pt x="147" y="56"/>
                      </a:lnTo>
                      <a:lnTo>
                        <a:pt x="91" y="68"/>
                      </a:lnTo>
                      <a:lnTo>
                        <a:pt x="59" y="107"/>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3" name="Freeform 144"/>
                <p:cNvSpPr>
                  <a:spLocks/>
                </p:cNvSpPr>
                <p:nvPr/>
              </p:nvSpPr>
              <p:spPr bwMode="auto">
                <a:xfrm>
                  <a:off x="4475163" y="5072063"/>
                  <a:ext cx="396875" cy="100013"/>
                </a:xfrm>
                <a:custGeom>
                  <a:avLst/>
                  <a:gdLst>
                    <a:gd name="T0" fmla="*/ 1 w 250"/>
                    <a:gd name="T1" fmla="*/ 63 h 63"/>
                    <a:gd name="T2" fmla="*/ 0 w 250"/>
                    <a:gd name="T3" fmla="*/ 57 h 63"/>
                    <a:gd name="T4" fmla="*/ 53 w 250"/>
                    <a:gd name="T5" fmla="*/ 49 h 63"/>
                    <a:gd name="T6" fmla="*/ 98 w 250"/>
                    <a:gd name="T7" fmla="*/ 22 h 63"/>
                    <a:gd name="T8" fmla="*/ 151 w 250"/>
                    <a:gd name="T9" fmla="*/ 28 h 63"/>
                    <a:gd name="T10" fmla="*/ 196 w 250"/>
                    <a:gd name="T11" fmla="*/ 0 h 63"/>
                    <a:gd name="T12" fmla="*/ 250 w 250"/>
                    <a:gd name="T13" fmla="*/ 6 h 63"/>
                    <a:gd name="T14" fmla="*/ 249 w 250"/>
                    <a:gd name="T15" fmla="*/ 11 h 63"/>
                    <a:gd name="T16" fmla="*/ 197 w 250"/>
                    <a:gd name="T17" fmla="*/ 6 h 63"/>
                    <a:gd name="T18" fmla="*/ 152 w 250"/>
                    <a:gd name="T19" fmla="*/ 34 h 63"/>
                    <a:gd name="T20" fmla="*/ 99 w 250"/>
                    <a:gd name="T21" fmla="*/ 28 h 63"/>
                    <a:gd name="T22" fmla="*/ 54 w 250"/>
                    <a:gd name="T23" fmla="*/ 55 h 63"/>
                    <a:gd name="T24" fmla="*/ 1 w 250"/>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63">
                      <a:moveTo>
                        <a:pt x="1" y="63"/>
                      </a:moveTo>
                      <a:lnTo>
                        <a:pt x="0" y="57"/>
                      </a:lnTo>
                      <a:lnTo>
                        <a:pt x="53" y="49"/>
                      </a:lnTo>
                      <a:lnTo>
                        <a:pt x="98" y="22"/>
                      </a:lnTo>
                      <a:lnTo>
                        <a:pt x="151" y="28"/>
                      </a:lnTo>
                      <a:lnTo>
                        <a:pt x="196" y="0"/>
                      </a:lnTo>
                      <a:lnTo>
                        <a:pt x="250" y="6"/>
                      </a:lnTo>
                      <a:lnTo>
                        <a:pt x="249" y="11"/>
                      </a:lnTo>
                      <a:lnTo>
                        <a:pt x="197" y="6"/>
                      </a:lnTo>
                      <a:lnTo>
                        <a:pt x="152" y="34"/>
                      </a:lnTo>
                      <a:lnTo>
                        <a:pt x="99" y="28"/>
                      </a:lnTo>
                      <a:lnTo>
                        <a:pt x="54" y="55"/>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4" name="Rectangle 145"/>
                <p:cNvSpPr>
                  <a:spLocks noChangeArrowheads="1"/>
                </p:cNvSpPr>
                <p:nvPr/>
              </p:nvSpPr>
              <p:spPr bwMode="auto">
                <a:xfrm>
                  <a:off x="4470400" y="494506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5" name="Rectangle 146"/>
                <p:cNvSpPr>
                  <a:spLocks noChangeArrowheads="1"/>
                </p:cNvSpPr>
                <p:nvPr/>
              </p:nvSpPr>
              <p:spPr bwMode="auto">
                <a:xfrm>
                  <a:off x="4470400" y="498475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6" name="Rectangle 147"/>
                <p:cNvSpPr>
                  <a:spLocks noChangeArrowheads="1"/>
                </p:cNvSpPr>
                <p:nvPr/>
              </p:nvSpPr>
              <p:spPr bwMode="auto">
                <a:xfrm>
                  <a:off x="4470400" y="502761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7" name="Rectangle 148"/>
                <p:cNvSpPr>
                  <a:spLocks noChangeArrowheads="1"/>
                </p:cNvSpPr>
                <p:nvPr/>
              </p:nvSpPr>
              <p:spPr bwMode="auto">
                <a:xfrm>
                  <a:off x="4470400" y="506730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8" name="Rectangle 149"/>
                <p:cNvSpPr>
                  <a:spLocks noChangeArrowheads="1"/>
                </p:cNvSpPr>
                <p:nvPr/>
              </p:nvSpPr>
              <p:spPr bwMode="auto">
                <a:xfrm>
                  <a:off x="4470400" y="5110163"/>
                  <a:ext cx="3333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9" name="Rectangle 150"/>
                <p:cNvSpPr>
                  <a:spLocks noChangeArrowheads="1"/>
                </p:cNvSpPr>
                <p:nvPr/>
              </p:nvSpPr>
              <p:spPr bwMode="auto">
                <a:xfrm>
                  <a:off x="4470400" y="5184775"/>
                  <a:ext cx="5000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0" name="Freeform 151"/>
                <p:cNvSpPr>
                  <a:spLocks/>
                </p:cNvSpPr>
                <p:nvPr/>
              </p:nvSpPr>
              <p:spPr bwMode="auto">
                <a:xfrm>
                  <a:off x="3868738" y="5427663"/>
                  <a:ext cx="158750" cy="66675"/>
                </a:xfrm>
                <a:custGeom>
                  <a:avLst/>
                  <a:gdLst>
                    <a:gd name="T0" fmla="*/ 100 w 100"/>
                    <a:gd name="T1" fmla="*/ 42 h 42"/>
                    <a:gd name="T2" fmla="*/ 100 w 100"/>
                    <a:gd name="T3" fmla="*/ 31 h 42"/>
                    <a:gd name="T4" fmla="*/ 0 w 100"/>
                    <a:gd name="T5" fmla="*/ 0 h 42"/>
                    <a:gd name="T6" fmla="*/ 0 w 100"/>
                    <a:gd name="T7" fmla="*/ 15 h 42"/>
                    <a:gd name="T8" fmla="*/ 100 w 100"/>
                    <a:gd name="T9" fmla="*/ 42 h 42"/>
                  </a:gdLst>
                  <a:ahLst/>
                  <a:cxnLst>
                    <a:cxn ang="0">
                      <a:pos x="T0" y="T1"/>
                    </a:cxn>
                    <a:cxn ang="0">
                      <a:pos x="T2" y="T3"/>
                    </a:cxn>
                    <a:cxn ang="0">
                      <a:pos x="T4" y="T5"/>
                    </a:cxn>
                    <a:cxn ang="0">
                      <a:pos x="T6" y="T7"/>
                    </a:cxn>
                    <a:cxn ang="0">
                      <a:pos x="T8" y="T9"/>
                    </a:cxn>
                  </a:cxnLst>
                  <a:rect l="0" t="0" r="r" b="b"/>
                  <a:pathLst>
                    <a:path w="100" h="42">
                      <a:moveTo>
                        <a:pt x="100" y="42"/>
                      </a:moveTo>
                      <a:lnTo>
                        <a:pt x="100" y="31"/>
                      </a:lnTo>
                      <a:lnTo>
                        <a:pt x="0" y="0"/>
                      </a:lnTo>
                      <a:lnTo>
                        <a:pt x="0" y="15"/>
                      </a:lnTo>
                      <a:lnTo>
                        <a:pt x="100"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1" name="Freeform 152"/>
                <p:cNvSpPr>
                  <a:spLocks/>
                </p:cNvSpPr>
                <p:nvPr/>
              </p:nvSpPr>
              <p:spPr bwMode="auto">
                <a:xfrm>
                  <a:off x="3868738" y="5372100"/>
                  <a:ext cx="584200" cy="122238"/>
                </a:xfrm>
                <a:custGeom>
                  <a:avLst/>
                  <a:gdLst>
                    <a:gd name="T0" fmla="*/ 368 w 368"/>
                    <a:gd name="T1" fmla="*/ 27 h 77"/>
                    <a:gd name="T2" fmla="*/ 368 w 368"/>
                    <a:gd name="T3" fmla="*/ 27 h 77"/>
                    <a:gd name="T4" fmla="*/ 368 w 368"/>
                    <a:gd name="T5" fmla="*/ 27 h 77"/>
                    <a:gd name="T6" fmla="*/ 267 w 368"/>
                    <a:gd name="T7" fmla="*/ 0 h 77"/>
                    <a:gd name="T8" fmla="*/ 0 w 368"/>
                    <a:gd name="T9" fmla="*/ 35 h 77"/>
                    <a:gd name="T10" fmla="*/ 100 w 368"/>
                    <a:gd name="T11" fmla="*/ 66 h 77"/>
                    <a:gd name="T12" fmla="*/ 100 w 368"/>
                    <a:gd name="T13" fmla="*/ 77 h 77"/>
                    <a:gd name="T14" fmla="*/ 368 w 368"/>
                    <a:gd name="T15" fmla="*/ 32 h 77"/>
                    <a:gd name="T16" fmla="*/ 368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7"/>
                      </a:moveTo>
                      <a:lnTo>
                        <a:pt x="368" y="27"/>
                      </a:lnTo>
                      <a:lnTo>
                        <a:pt x="368" y="27"/>
                      </a:lnTo>
                      <a:lnTo>
                        <a:pt x="267" y="0"/>
                      </a:lnTo>
                      <a:lnTo>
                        <a:pt x="0" y="35"/>
                      </a:lnTo>
                      <a:lnTo>
                        <a:pt x="100" y="66"/>
                      </a:lnTo>
                      <a:lnTo>
                        <a:pt x="100" y="77"/>
                      </a:lnTo>
                      <a:lnTo>
                        <a:pt x="368" y="32"/>
                      </a:lnTo>
                      <a:lnTo>
                        <a:pt x="368"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2" name="Freeform 153"/>
                <p:cNvSpPr>
                  <a:spLocks/>
                </p:cNvSpPr>
                <p:nvPr/>
              </p:nvSpPr>
              <p:spPr bwMode="auto">
                <a:xfrm>
                  <a:off x="5405438" y="5427663"/>
                  <a:ext cx="161925" cy="66675"/>
                </a:xfrm>
                <a:custGeom>
                  <a:avLst/>
                  <a:gdLst>
                    <a:gd name="T0" fmla="*/ 1 w 102"/>
                    <a:gd name="T1" fmla="*/ 42 h 42"/>
                    <a:gd name="T2" fmla="*/ 0 w 102"/>
                    <a:gd name="T3" fmla="*/ 31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1"/>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3" name="Freeform 154"/>
                <p:cNvSpPr>
                  <a:spLocks/>
                </p:cNvSpPr>
                <p:nvPr/>
              </p:nvSpPr>
              <p:spPr bwMode="auto">
                <a:xfrm>
                  <a:off x="4981575" y="5372100"/>
                  <a:ext cx="584200" cy="122238"/>
                </a:xfrm>
                <a:custGeom>
                  <a:avLst/>
                  <a:gdLst>
                    <a:gd name="T0" fmla="*/ 0 w 368"/>
                    <a:gd name="T1" fmla="*/ 27 h 77"/>
                    <a:gd name="T2" fmla="*/ 0 w 368"/>
                    <a:gd name="T3" fmla="*/ 27 h 77"/>
                    <a:gd name="T4" fmla="*/ 0 w 368"/>
                    <a:gd name="T5" fmla="*/ 27 h 77"/>
                    <a:gd name="T6" fmla="*/ 99 w 368"/>
                    <a:gd name="T7" fmla="*/ 0 h 77"/>
                    <a:gd name="T8" fmla="*/ 368 w 368"/>
                    <a:gd name="T9" fmla="*/ 35 h 77"/>
                    <a:gd name="T10" fmla="*/ 267 w 368"/>
                    <a:gd name="T11" fmla="*/ 66 h 77"/>
                    <a:gd name="T12" fmla="*/ 268 w 368"/>
                    <a:gd name="T13" fmla="*/ 77 h 77"/>
                    <a:gd name="T14" fmla="*/ 0 w 368"/>
                    <a:gd name="T15" fmla="*/ 32 h 77"/>
                    <a:gd name="T16" fmla="*/ 0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0" y="27"/>
                      </a:moveTo>
                      <a:lnTo>
                        <a:pt x="0" y="27"/>
                      </a:lnTo>
                      <a:lnTo>
                        <a:pt x="0" y="27"/>
                      </a:lnTo>
                      <a:lnTo>
                        <a:pt x="99" y="0"/>
                      </a:lnTo>
                      <a:lnTo>
                        <a:pt x="368" y="35"/>
                      </a:lnTo>
                      <a:lnTo>
                        <a:pt x="267" y="66"/>
                      </a:lnTo>
                      <a:lnTo>
                        <a:pt x="268" y="77"/>
                      </a:lnTo>
                      <a:lnTo>
                        <a:pt x="0" y="32"/>
                      </a:lnTo>
                      <a:lnTo>
                        <a:pt x="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4" name="Freeform 155"/>
                <p:cNvSpPr>
                  <a:spLocks/>
                </p:cNvSpPr>
                <p:nvPr/>
              </p:nvSpPr>
              <p:spPr bwMode="auto">
                <a:xfrm>
                  <a:off x="4452938" y="5351463"/>
                  <a:ext cx="44450" cy="69850"/>
                </a:xfrm>
                <a:custGeom>
                  <a:avLst/>
                  <a:gdLst>
                    <a:gd name="T0" fmla="*/ 28 w 28"/>
                    <a:gd name="T1" fmla="*/ 44 h 44"/>
                    <a:gd name="T2" fmla="*/ 28 w 28"/>
                    <a:gd name="T3" fmla="*/ 33 h 44"/>
                    <a:gd name="T4" fmla="*/ 0 w 28"/>
                    <a:gd name="T5" fmla="*/ 0 h 44"/>
                    <a:gd name="T6" fmla="*/ 0 w 28"/>
                    <a:gd name="T7" fmla="*/ 17 h 44"/>
                    <a:gd name="T8" fmla="*/ 28 w 28"/>
                    <a:gd name="T9" fmla="*/ 44 h 44"/>
                  </a:gdLst>
                  <a:ahLst/>
                  <a:cxnLst>
                    <a:cxn ang="0">
                      <a:pos x="T0" y="T1"/>
                    </a:cxn>
                    <a:cxn ang="0">
                      <a:pos x="T2" y="T3"/>
                    </a:cxn>
                    <a:cxn ang="0">
                      <a:pos x="T4" y="T5"/>
                    </a:cxn>
                    <a:cxn ang="0">
                      <a:pos x="T6" y="T7"/>
                    </a:cxn>
                    <a:cxn ang="0">
                      <a:pos x="T8" y="T9"/>
                    </a:cxn>
                  </a:cxnLst>
                  <a:rect l="0" t="0" r="r" b="b"/>
                  <a:pathLst>
                    <a:path w="28" h="44">
                      <a:moveTo>
                        <a:pt x="28" y="44"/>
                      </a:moveTo>
                      <a:lnTo>
                        <a:pt x="28" y="33"/>
                      </a:lnTo>
                      <a:lnTo>
                        <a:pt x="0" y="0"/>
                      </a:lnTo>
                      <a:lnTo>
                        <a:pt x="0" y="17"/>
                      </a:lnTo>
                      <a:lnTo>
                        <a:pt x="28"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5" name="Freeform 156"/>
                <p:cNvSpPr>
                  <a:spLocks/>
                </p:cNvSpPr>
                <p:nvPr/>
              </p:nvSpPr>
              <p:spPr bwMode="auto">
                <a:xfrm>
                  <a:off x="4933950" y="5351463"/>
                  <a:ext cx="47625" cy="69850"/>
                </a:xfrm>
                <a:custGeom>
                  <a:avLst/>
                  <a:gdLst>
                    <a:gd name="T0" fmla="*/ 2 w 30"/>
                    <a:gd name="T1" fmla="*/ 44 h 44"/>
                    <a:gd name="T2" fmla="*/ 0 w 30"/>
                    <a:gd name="T3" fmla="*/ 33 h 44"/>
                    <a:gd name="T4" fmla="*/ 30 w 30"/>
                    <a:gd name="T5" fmla="*/ 0 h 44"/>
                    <a:gd name="T6" fmla="*/ 30 w 30"/>
                    <a:gd name="T7" fmla="*/ 17 h 44"/>
                    <a:gd name="T8" fmla="*/ 2 w 30"/>
                    <a:gd name="T9" fmla="*/ 44 h 44"/>
                  </a:gdLst>
                  <a:ahLst/>
                  <a:cxnLst>
                    <a:cxn ang="0">
                      <a:pos x="T0" y="T1"/>
                    </a:cxn>
                    <a:cxn ang="0">
                      <a:pos x="T2" y="T3"/>
                    </a:cxn>
                    <a:cxn ang="0">
                      <a:pos x="T4" y="T5"/>
                    </a:cxn>
                    <a:cxn ang="0">
                      <a:pos x="T6" y="T7"/>
                    </a:cxn>
                    <a:cxn ang="0">
                      <a:pos x="T8" y="T9"/>
                    </a:cxn>
                  </a:cxnLst>
                  <a:rect l="0" t="0" r="r" b="b"/>
                  <a:pathLst>
                    <a:path w="30" h="44">
                      <a:moveTo>
                        <a:pt x="2" y="44"/>
                      </a:moveTo>
                      <a:lnTo>
                        <a:pt x="0" y="33"/>
                      </a:lnTo>
                      <a:lnTo>
                        <a:pt x="30" y="0"/>
                      </a:lnTo>
                      <a:lnTo>
                        <a:pt x="30" y="17"/>
                      </a:lnTo>
                      <a:lnTo>
                        <a:pt x="2"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6" name="Freeform 157"/>
                <p:cNvSpPr>
                  <a:spLocks/>
                </p:cNvSpPr>
                <p:nvPr/>
              </p:nvSpPr>
              <p:spPr bwMode="auto">
                <a:xfrm>
                  <a:off x="4452938" y="5351463"/>
                  <a:ext cx="528638" cy="52388"/>
                </a:xfrm>
                <a:custGeom>
                  <a:avLst/>
                  <a:gdLst>
                    <a:gd name="T0" fmla="*/ 303 w 333"/>
                    <a:gd name="T1" fmla="*/ 33 h 33"/>
                    <a:gd name="T2" fmla="*/ 28 w 333"/>
                    <a:gd name="T3" fmla="*/ 33 h 33"/>
                    <a:gd name="T4" fmla="*/ 0 w 333"/>
                    <a:gd name="T5" fmla="*/ 0 h 33"/>
                    <a:gd name="T6" fmla="*/ 333 w 333"/>
                    <a:gd name="T7" fmla="*/ 0 h 33"/>
                    <a:gd name="T8" fmla="*/ 303 w 333"/>
                    <a:gd name="T9" fmla="*/ 33 h 33"/>
                  </a:gdLst>
                  <a:ahLst/>
                  <a:cxnLst>
                    <a:cxn ang="0">
                      <a:pos x="T0" y="T1"/>
                    </a:cxn>
                    <a:cxn ang="0">
                      <a:pos x="T2" y="T3"/>
                    </a:cxn>
                    <a:cxn ang="0">
                      <a:pos x="T4" y="T5"/>
                    </a:cxn>
                    <a:cxn ang="0">
                      <a:pos x="T6" y="T7"/>
                    </a:cxn>
                    <a:cxn ang="0">
                      <a:pos x="T8" y="T9"/>
                    </a:cxn>
                  </a:cxnLst>
                  <a:rect l="0" t="0" r="r" b="b"/>
                  <a:pathLst>
                    <a:path w="333" h="33">
                      <a:moveTo>
                        <a:pt x="303" y="33"/>
                      </a:moveTo>
                      <a:lnTo>
                        <a:pt x="28" y="33"/>
                      </a:lnTo>
                      <a:lnTo>
                        <a:pt x="0" y="0"/>
                      </a:lnTo>
                      <a:lnTo>
                        <a:pt x="333" y="0"/>
                      </a:lnTo>
                      <a:lnTo>
                        <a:pt x="303" y="3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7" name="Freeform 158"/>
                <p:cNvSpPr>
                  <a:spLocks/>
                </p:cNvSpPr>
                <p:nvPr/>
              </p:nvSpPr>
              <p:spPr bwMode="auto">
                <a:xfrm>
                  <a:off x="4497388" y="5403850"/>
                  <a:ext cx="439738" cy="17463"/>
                </a:xfrm>
                <a:custGeom>
                  <a:avLst/>
                  <a:gdLst>
                    <a:gd name="T0" fmla="*/ 275 w 277"/>
                    <a:gd name="T1" fmla="*/ 0 h 11"/>
                    <a:gd name="T2" fmla="*/ 0 w 277"/>
                    <a:gd name="T3" fmla="*/ 0 h 11"/>
                    <a:gd name="T4" fmla="*/ 0 w 277"/>
                    <a:gd name="T5" fmla="*/ 11 h 11"/>
                    <a:gd name="T6" fmla="*/ 277 w 277"/>
                    <a:gd name="T7" fmla="*/ 11 h 11"/>
                    <a:gd name="T8" fmla="*/ 275 w 277"/>
                    <a:gd name="T9" fmla="*/ 0 h 11"/>
                  </a:gdLst>
                  <a:ahLst/>
                  <a:cxnLst>
                    <a:cxn ang="0">
                      <a:pos x="T0" y="T1"/>
                    </a:cxn>
                    <a:cxn ang="0">
                      <a:pos x="T2" y="T3"/>
                    </a:cxn>
                    <a:cxn ang="0">
                      <a:pos x="T4" y="T5"/>
                    </a:cxn>
                    <a:cxn ang="0">
                      <a:pos x="T6" y="T7"/>
                    </a:cxn>
                    <a:cxn ang="0">
                      <a:pos x="T8" y="T9"/>
                    </a:cxn>
                  </a:cxnLst>
                  <a:rect l="0" t="0" r="r" b="b"/>
                  <a:pathLst>
                    <a:path w="277" h="11">
                      <a:moveTo>
                        <a:pt x="275" y="0"/>
                      </a:moveTo>
                      <a:lnTo>
                        <a:pt x="0" y="0"/>
                      </a:lnTo>
                      <a:lnTo>
                        <a:pt x="0" y="11"/>
                      </a:lnTo>
                      <a:lnTo>
                        <a:pt x="277" y="11"/>
                      </a:lnTo>
                      <a:lnTo>
                        <a:pt x="27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8" name="Freeform 159"/>
                <p:cNvSpPr>
                  <a:spLocks/>
                </p:cNvSpPr>
                <p:nvPr/>
              </p:nvSpPr>
              <p:spPr bwMode="auto">
                <a:xfrm>
                  <a:off x="4672013" y="5440363"/>
                  <a:ext cx="98425" cy="44450"/>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9" name="Rectangle 160"/>
                <p:cNvSpPr>
                  <a:spLocks noChangeArrowheads="1"/>
                </p:cNvSpPr>
                <p:nvPr/>
              </p:nvSpPr>
              <p:spPr bwMode="auto">
                <a:xfrm>
                  <a:off x="4397375" y="4460875"/>
                  <a:ext cx="646113" cy="342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0" name="Rectangle 161"/>
                <p:cNvSpPr>
                  <a:spLocks noChangeArrowheads="1"/>
                </p:cNvSpPr>
                <p:nvPr/>
              </p:nvSpPr>
              <p:spPr bwMode="auto">
                <a:xfrm>
                  <a:off x="4397375" y="4460875"/>
                  <a:ext cx="6461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1" name="Freeform 162"/>
                <p:cNvSpPr>
                  <a:spLocks/>
                </p:cNvSpPr>
                <p:nvPr/>
              </p:nvSpPr>
              <p:spPr bwMode="auto">
                <a:xfrm>
                  <a:off x="4721225" y="4632325"/>
                  <a:ext cx="117475" cy="12700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2" name="Freeform 163"/>
                <p:cNvSpPr>
                  <a:spLocks/>
                </p:cNvSpPr>
                <p:nvPr/>
              </p:nvSpPr>
              <p:spPr bwMode="auto">
                <a:xfrm>
                  <a:off x="4672013" y="4632325"/>
                  <a:ext cx="55563" cy="12700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3" name="Freeform 164"/>
                <p:cNvSpPr>
                  <a:spLocks/>
                </p:cNvSpPr>
                <p:nvPr/>
              </p:nvSpPr>
              <p:spPr bwMode="auto">
                <a:xfrm>
                  <a:off x="4721225" y="4505325"/>
                  <a:ext cx="134938" cy="169863"/>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4" name="Freeform 165"/>
                <p:cNvSpPr>
                  <a:spLocks/>
                </p:cNvSpPr>
                <p:nvPr/>
              </p:nvSpPr>
              <p:spPr bwMode="auto">
                <a:xfrm>
                  <a:off x="4632325" y="4632325"/>
                  <a:ext cx="88900" cy="115888"/>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5" name="Freeform 166"/>
                <p:cNvSpPr>
                  <a:spLocks/>
                </p:cNvSpPr>
                <p:nvPr/>
              </p:nvSpPr>
              <p:spPr bwMode="auto">
                <a:xfrm>
                  <a:off x="4683125" y="4505325"/>
                  <a:ext cx="39688" cy="12700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6" name="Freeform 167"/>
                <p:cNvSpPr>
                  <a:spLocks/>
                </p:cNvSpPr>
                <p:nvPr/>
              </p:nvSpPr>
              <p:spPr bwMode="auto">
                <a:xfrm>
                  <a:off x="4583113" y="4511675"/>
                  <a:ext cx="138113" cy="209550"/>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7" name="Freeform 168"/>
                <p:cNvSpPr>
                  <a:spLocks/>
                </p:cNvSpPr>
                <p:nvPr/>
              </p:nvSpPr>
              <p:spPr bwMode="auto">
                <a:xfrm>
                  <a:off x="4397375" y="4460875"/>
                  <a:ext cx="646113" cy="88900"/>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8" name="Freeform 169"/>
                <p:cNvSpPr>
                  <a:spLocks/>
                </p:cNvSpPr>
                <p:nvPr/>
              </p:nvSpPr>
              <p:spPr bwMode="auto">
                <a:xfrm>
                  <a:off x="4721225" y="4505325"/>
                  <a:ext cx="95250" cy="44450"/>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9" name="Freeform 170"/>
                <p:cNvSpPr>
                  <a:spLocks/>
                </p:cNvSpPr>
                <p:nvPr/>
              </p:nvSpPr>
              <p:spPr bwMode="auto">
                <a:xfrm>
                  <a:off x="4683125" y="4505325"/>
                  <a:ext cx="39688" cy="44450"/>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0" name="Freeform 171"/>
                <p:cNvSpPr>
                  <a:spLocks/>
                </p:cNvSpPr>
                <p:nvPr/>
              </p:nvSpPr>
              <p:spPr bwMode="auto">
                <a:xfrm>
                  <a:off x="4625975" y="4511675"/>
                  <a:ext cx="68263" cy="38100"/>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1" name="Freeform 172"/>
                <p:cNvSpPr>
                  <a:spLocks/>
                </p:cNvSpPr>
                <p:nvPr/>
              </p:nvSpPr>
              <p:spPr bwMode="auto">
                <a:xfrm>
                  <a:off x="4899025" y="4638675"/>
                  <a:ext cx="46038" cy="49213"/>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2" name="Freeform 173"/>
                <p:cNvSpPr>
                  <a:spLocks/>
                </p:cNvSpPr>
                <p:nvPr/>
              </p:nvSpPr>
              <p:spPr bwMode="auto">
                <a:xfrm>
                  <a:off x="4943475" y="4638675"/>
                  <a:ext cx="20638" cy="49213"/>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3" name="Freeform 174"/>
                <p:cNvSpPr>
                  <a:spLocks/>
                </p:cNvSpPr>
                <p:nvPr/>
              </p:nvSpPr>
              <p:spPr bwMode="auto">
                <a:xfrm>
                  <a:off x="4892675" y="4672013"/>
                  <a:ext cx="52388" cy="65088"/>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4" name="Freeform 175"/>
                <p:cNvSpPr>
                  <a:spLocks/>
                </p:cNvSpPr>
                <p:nvPr/>
              </p:nvSpPr>
              <p:spPr bwMode="auto">
                <a:xfrm>
                  <a:off x="4945063"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5" name="Freeform 176"/>
                <p:cNvSpPr>
                  <a:spLocks/>
                </p:cNvSpPr>
                <p:nvPr/>
              </p:nvSpPr>
              <p:spPr bwMode="auto">
                <a:xfrm>
                  <a:off x="4945063" y="4687888"/>
                  <a:ext cx="15875" cy="49213"/>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6" name="Freeform 177"/>
                <p:cNvSpPr>
                  <a:spLocks/>
                </p:cNvSpPr>
                <p:nvPr/>
              </p:nvSpPr>
              <p:spPr bwMode="auto">
                <a:xfrm>
                  <a:off x="4945063" y="4654550"/>
                  <a:ext cx="53975" cy="79375"/>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7" name="Freeform 178"/>
                <p:cNvSpPr>
                  <a:spLocks/>
                </p:cNvSpPr>
                <p:nvPr/>
              </p:nvSpPr>
              <p:spPr bwMode="auto">
                <a:xfrm>
                  <a:off x="4452938" y="4638675"/>
                  <a:ext cx="46038" cy="49213"/>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8" name="Freeform 179"/>
                <p:cNvSpPr>
                  <a:spLocks/>
                </p:cNvSpPr>
                <p:nvPr/>
              </p:nvSpPr>
              <p:spPr bwMode="auto">
                <a:xfrm>
                  <a:off x="4494213" y="4638675"/>
                  <a:ext cx="22225" cy="49213"/>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9" name="Freeform 180"/>
                <p:cNvSpPr>
                  <a:spLocks/>
                </p:cNvSpPr>
                <p:nvPr/>
              </p:nvSpPr>
              <p:spPr bwMode="auto">
                <a:xfrm>
                  <a:off x="4445000" y="4672013"/>
                  <a:ext cx="53975" cy="65088"/>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90" name="Freeform 181"/>
                <p:cNvSpPr>
                  <a:spLocks/>
                </p:cNvSpPr>
                <p:nvPr/>
              </p:nvSpPr>
              <p:spPr bwMode="auto">
                <a:xfrm>
                  <a:off x="4498975"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91" name="Freeform 182"/>
                <p:cNvSpPr>
                  <a:spLocks/>
                </p:cNvSpPr>
                <p:nvPr/>
              </p:nvSpPr>
              <p:spPr bwMode="auto">
                <a:xfrm>
                  <a:off x="4497388" y="4687888"/>
                  <a:ext cx="14288" cy="49213"/>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92" name="Freeform 183"/>
                <p:cNvSpPr>
                  <a:spLocks/>
                </p:cNvSpPr>
                <p:nvPr/>
              </p:nvSpPr>
              <p:spPr bwMode="auto">
                <a:xfrm>
                  <a:off x="4498975" y="4654550"/>
                  <a:ext cx="53975" cy="79375"/>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grpSp>
        </p:grpSp>
        <p:sp>
          <p:nvSpPr>
            <p:cNvPr id="210" name="Rectangle 209"/>
            <p:cNvSpPr/>
            <p:nvPr/>
          </p:nvSpPr>
          <p:spPr bwMode="auto">
            <a:xfrm>
              <a:off x="2124422" y="5997952"/>
              <a:ext cx="2473106" cy="608012"/>
            </a:xfrm>
            <a:prstGeom prst="rect">
              <a:avLst/>
            </a:prstGeom>
            <a:solidFill>
              <a:srgbClr val="C5660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defTabSz="913843" fontAlgn="base">
                <a:spcBef>
                  <a:spcPct val="0"/>
                </a:spcBef>
                <a:spcAft>
                  <a:spcPct val="0"/>
                </a:spcAft>
              </a:pPr>
              <a:r>
                <a:rPr lang="en-US" sz="1960" kern="0" dirty="0">
                  <a:gradFill>
                    <a:gsLst>
                      <a:gs pos="16814">
                        <a:srgbClr val="FFFFFF"/>
                      </a:gs>
                      <a:gs pos="46000">
                        <a:srgbClr val="FFFFFF"/>
                      </a:gs>
                    </a:gsLst>
                    <a:lin ang="5400000" scaled="0"/>
                  </a:gradFill>
                  <a:latin typeface="Segoe UI"/>
                </a:rPr>
                <a:t> EASY</a:t>
              </a:r>
            </a:p>
          </p:txBody>
        </p:sp>
      </p:grpSp>
    </p:spTree>
    <p:extLst>
      <p:ext uri="{BB962C8B-B14F-4D97-AF65-F5344CB8AC3E}">
        <p14:creationId xmlns:p14="http://schemas.microsoft.com/office/powerpoint/2010/main" val="1141670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0759" y="1190080"/>
            <a:ext cx="7617625" cy="3312093"/>
          </a:xfrm>
        </p:spPr>
        <p:txBody>
          <a:bodyPr/>
          <a:lstStyle/>
          <a:p>
            <a:r>
              <a:rPr lang="en-US" dirty="0"/>
              <a:t>Any Platform - Any App</a:t>
            </a:r>
          </a:p>
          <a:p>
            <a:pPr marL="0" indent="0">
              <a:buClr>
                <a:srgbClr val="47D8FF"/>
              </a:buClr>
              <a:buNone/>
            </a:pPr>
            <a:r>
              <a:rPr lang="en-US" sz="2352" dirty="0">
                <a:solidFill>
                  <a:srgbClr val="FFFFFF"/>
                </a:solidFill>
              </a:rPr>
              <a:t>    On-</a:t>
            </a:r>
            <a:r>
              <a:rPr lang="en-US" sz="2352" dirty="0" err="1">
                <a:solidFill>
                  <a:srgbClr val="FFFFFF"/>
                </a:solidFill>
              </a:rPr>
              <a:t>Prem</a:t>
            </a:r>
            <a:r>
              <a:rPr lang="en-US" sz="2352" dirty="0">
                <a:solidFill>
                  <a:srgbClr val="FFFFFF"/>
                </a:solidFill>
              </a:rPr>
              <a:t>, Azure, AWS, Google Cloud, App Stores…</a:t>
            </a:r>
            <a:endParaRPr lang="en-US" dirty="0"/>
          </a:p>
          <a:p>
            <a:pPr>
              <a:spcBef>
                <a:spcPts val="1764"/>
              </a:spcBef>
            </a:pPr>
            <a:r>
              <a:rPr lang="en-US" dirty="0"/>
              <a:t>Open Source SDKs</a:t>
            </a:r>
            <a:br>
              <a:rPr lang="en-US" dirty="0"/>
            </a:br>
            <a:r>
              <a:rPr lang="en-US" sz="2352" dirty="0">
                <a:solidFill>
                  <a:schemeClr val="tx1"/>
                </a:solidFill>
              </a:rPr>
              <a:t>https://github.com/Microsoft/ApplicationInsights-Home</a:t>
            </a:r>
          </a:p>
          <a:p>
            <a:pPr>
              <a:spcBef>
                <a:spcPts val="1764"/>
              </a:spcBef>
            </a:pPr>
            <a:r>
              <a:rPr lang="en-US" dirty="0"/>
              <a:t>Logging Frameworks</a:t>
            </a:r>
            <a:br>
              <a:rPr lang="en-US" dirty="0"/>
            </a:br>
            <a:r>
              <a:rPr lang="en-US" sz="2352" dirty="0">
                <a:solidFill>
                  <a:schemeClr val="tx1"/>
                </a:solidFill>
              </a:rPr>
              <a:t>Log4Net, nLog, System.Diagnostics, Log4J, Logback</a:t>
            </a:r>
          </a:p>
        </p:txBody>
      </p:sp>
      <p:sp>
        <p:nvSpPr>
          <p:cNvPr id="3" name="Title 2"/>
          <p:cNvSpPr>
            <a:spLocks noGrp="1"/>
          </p:cNvSpPr>
          <p:nvPr>
            <p:ph type="title"/>
          </p:nvPr>
        </p:nvSpPr>
        <p:spPr/>
        <p:txBody>
          <a:bodyPr/>
          <a:lstStyle/>
          <a:p>
            <a:r>
              <a:rPr lang="en-US" dirty="0"/>
              <a:t>Supported Platforms &amp; Languages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7495" y="1306232"/>
            <a:ext cx="2389844" cy="2389844"/>
          </a:xfrm>
          <a:prstGeom prst="rect">
            <a:avLst/>
          </a:prstGeom>
        </p:spPr>
      </p:pic>
      <p:pic>
        <p:nvPicPr>
          <p:cNvPr id="6" name="Picture 5"/>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0675851" y="1918147"/>
            <a:ext cx="1293367" cy="1293367"/>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57907" y="238632"/>
            <a:ext cx="1465656" cy="1465656"/>
          </a:xfrm>
          <a:prstGeom prst="rect">
            <a:avLst/>
          </a:prstGeom>
        </p:spPr>
      </p:pic>
      <p:pic>
        <p:nvPicPr>
          <p:cNvPr id="12" name="Picture 2" descr="http://upload.wikimedia.org/wikipedia/commons/f/f1/Ruby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39217" y="3751141"/>
            <a:ext cx="926017" cy="9269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upload.wikimedia.org/wikipedia/commons/thumb/c/c3/Python-logo-notext.svg/2000px-Python-logo-notext.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22205" y="3729550"/>
            <a:ext cx="1009494" cy="10094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64409" y="4971053"/>
            <a:ext cx="4705003" cy="1730705"/>
          </a:xfrm>
          <a:prstGeom prst="rect">
            <a:avLst/>
          </a:prstGeom>
        </p:spPr>
      </p:pic>
      <p:pic>
        <p:nvPicPr>
          <p:cNvPr id="1030" name="Picture 6" descr="http://3.bp.blogspot.com/-PTty3CfTGnA/TpZOEjTQ_WI/AAAAAAAAAeo/KeKt_D5X2xo/s200/js.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01005" y="3700113"/>
            <a:ext cx="1043057" cy="1043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9">
            <a:clrChange>
              <a:clrFrom>
                <a:srgbClr val="323232"/>
              </a:clrFrom>
              <a:clrTo>
                <a:srgbClr val="323232">
                  <a:alpha val="0"/>
                </a:srgbClr>
              </a:clrTo>
            </a:clrChange>
            <a:extLst>
              <a:ext uri="{28A0092B-C50C-407E-A947-70E740481C1C}">
                <a14:useLocalDpi xmlns:a14="http://schemas.microsoft.com/office/drawing/2010/main" val="0"/>
              </a:ext>
            </a:extLst>
          </a:blip>
          <a:stretch>
            <a:fillRect/>
          </a:stretch>
        </p:blipFill>
        <p:spPr>
          <a:xfrm>
            <a:off x="6576852" y="4614226"/>
            <a:ext cx="3301286" cy="2444356"/>
          </a:xfrm>
          <a:prstGeom prst="rect">
            <a:avLst/>
          </a:prstGeom>
        </p:spPr>
      </p:pic>
      <p:pic>
        <p:nvPicPr>
          <p:cNvPr id="1040" name="Picture 16" descr="File:PHP-logo.sv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84538" y="5384206"/>
            <a:ext cx="1884679" cy="99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39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Try App Service: Web Apps today</a:t>
            </a:r>
          </a:p>
          <a:p>
            <a:r>
              <a:rPr lang="en-US" dirty="0">
                <a:hlinkClick r:id="rId2"/>
              </a:rPr>
              <a:t>https://tryappservice.azure.com</a:t>
            </a:r>
            <a:endParaRPr lang="en-US" dirty="0"/>
          </a:p>
          <a:p>
            <a:endParaRPr lang="en-US" dirty="0"/>
          </a:p>
          <a:p>
            <a:r>
              <a:rPr lang="en-US" dirty="0"/>
              <a:t>Ask Questions:</a:t>
            </a:r>
          </a:p>
          <a:p>
            <a:r>
              <a:rPr lang="en-US" dirty="0"/>
              <a:t>Twitter:</a:t>
            </a:r>
          </a:p>
          <a:p>
            <a:r>
              <a:rPr lang="en-US" dirty="0"/>
              <a:t>Email</a:t>
            </a:r>
          </a:p>
          <a:p>
            <a:r>
              <a:rPr lang="en-US" dirty="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t>Q&amp;A</a:t>
            </a:r>
          </a:p>
        </p:txBody>
      </p:sp>
    </p:spTree>
    <p:extLst>
      <p:ext uri="{BB962C8B-B14F-4D97-AF65-F5344CB8AC3E}">
        <p14:creationId xmlns:p14="http://schemas.microsoft.com/office/powerpoint/2010/main" val="17149085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715" y="1989429"/>
            <a:ext cx="7671045" cy="3912522"/>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1" name="Group 40"/>
          <p:cNvGrpSpPr/>
          <p:nvPr/>
        </p:nvGrpSpPr>
        <p:grpSpPr>
          <a:xfrm>
            <a:off x="5919847" y="3730889"/>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Title 2"/>
          <p:cNvSpPr txBox="1">
            <a:spLocks/>
          </p:cNvSpPr>
          <p:nvPr/>
        </p:nvSpPr>
        <p:spPr>
          <a:xfrm>
            <a:off x="517178" y="439513"/>
            <a:ext cx="11088385" cy="899409"/>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896214" rtl="0" eaLnBrk="1" fontAlgn="auto" latinLnBrk="0" hangingPunct="1">
              <a:lnSpc>
                <a:spcPct val="100000"/>
              </a:lnSpc>
              <a:spcBef>
                <a:spcPct val="0"/>
              </a:spcBef>
              <a:spcAft>
                <a:spcPts val="588"/>
              </a:spcAft>
              <a:buClrTx/>
              <a:buSzTx/>
              <a:buFontTx/>
              <a:buNone/>
              <a:tabLst/>
              <a:defRPr/>
            </a:pPr>
            <a:r>
              <a:rPr kumimoji="0" lang="en-US" sz="4705" b="0" i="0" u="none" strike="noStrike" kern="1200" cap="none" spc="0" normalizeH="0" baseline="0" noProof="0" dirty="0">
                <a:ln>
                  <a:noFill/>
                </a:ln>
                <a:solidFill>
                  <a:schemeClr val="bg2">
                    <a:lumMod val="60000"/>
                    <a:lumOff val="40000"/>
                  </a:schemeClr>
                </a:solidFill>
                <a:effectLst/>
                <a:uLnTx/>
                <a:uFillTx/>
                <a:latin typeface="Segoe UI Light"/>
                <a:ea typeface="+mj-ea"/>
                <a:cs typeface="+mj-cs"/>
              </a:rPr>
              <a:t>Azure App Service</a:t>
            </a:r>
            <a:br>
              <a:rPr kumimoji="0" lang="en-US" sz="4705" b="0" i="0" u="none" strike="noStrike" kern="1200" cap="none" spc="0" normalizeH="0" baseline="0" noProof="0" dirty="0">
                <a:ln>
                  <a:noFill/>
                </a:ln>
                <a:solidFill>
                  <a:srgbClr val="FFFFFF"/>
                </a:solidFill>
                <a:effectLst/>
                <a:uLnTx/>
                <a:uFillTx/>
                <a:latin typeface="Segoe UI Light"/>
                <a:ea typeface="+mj-ea"/>
                <a:cs typeface="+mj-cs"/>
              </a:rPr>
            </a:br>
            <a:r>
              <a:rPr kumimoji="0" lang="en-US" sz="3529" b="0" i="0" u="none" strike="noStrike" kern="1200" cap="none" spc="0" normalizeH="0" baseline="0" noProof="0" dirty="0">
                <a:ln>
                  <a:noFill/>
                </a:ln>
                <a:solidFill>
                  <a:schemeClr val="tx1">
                    <a:lumMod val="20000"/>
                    <a:lumOff val="80000"/>
                  </a:schemeClr>
                </a:solidFill>
                <a:effectLst/>
                <a:uLnTx/>
                <a:uFillTx/>
                <a:latin typeface="Segoe UI Light"/>
                <a:ea typeface="+mj-ea"/>
                <a:cs typeface="+mj-cs"/>
              </a:rPr>
              <a:t>Build and scale great cloud apps</a:t>
            </a:r>
            <a:endParaRPr kumimoji="0" lang="en-US" sz="1372" b="0" i="0" u="none" strike="noStrike" kern="1200" cap="none" spc="0" normalizeH="0" baseline="0" noProof="0" dirty="0">
              <a:ln>
                <a:noFill/>
              </a:ln>
              <a:solidFill>
                <a:schemeClr val="tx1">
                  <a:lumMod val="20000"/>
                  <a:lumOff val="80000"/>
                </a:schemeClr>
              </a:solidFill>
              <a:effectLst/>
              <a:uLnTx/>
              <a:uFillTx/>
              <a:latin typeface="Segoe UI Light"/>
              <a:ea typeface="+mj-ea"/>
              <a:cs typeface="+mj-cs"/>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533" y="2502391"/>
            <a:ext cx="2824153" cy="2824153"/>
          </a:xfrm>
          <a:prstGeom prst="rect">
            <a:avLst/>
          </a:prstGeom>
        </p:spPr>
      </p:pic>
      <p:grpSp>
        <p:nvGrpSpPr>
          <p:cNvPr id="3" name="Group 2"/>
          <p:cNvGrpSpPr/>
          <p:nvPr/>
        </p:nvGrpSpPr>
        <p:grpSpPr>
          <a:xfrm>
            <a:off x="6917723" y="2172444"/>
            <a:ext cx="2545547" cy="3412525"/>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85" tIns="143428" rIns="179285" bIns="143428" rtlCol="0">
              <a:spAutoFit/>
            </a:bodyPr>
            <a:lstStyle/>
            <a:p>
              <a:pPr marL="0" marR="0" lvl="0" indent="0" defTabSz="914400" eaLnBrk="1" fontAlgn="auto" latinLnBrk="0" hangingPunct="1">
                <a:lnSpc>
                  <a:spcPct val="20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DFDFDE"/>
                  </a:solidFill>
                  <a:effectLst/>
                  <a:uLnTx/>
                  <a:uFillTx/>
                </a:rPr>
                <a:t>Web Apps</a:t>
              </a:r>
            </a:p>
            <a:p>
              <a:pPr marL="0" marR="0" lvl="0" indent="0" defTabSz="914400" eaLnBrk="1" fontAlgn="auto" latinLnBrk="0" hangingPunct="1">
                <a:lnSpc>
                  <a:spcPct val="20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DFDFDE"/>
                  </a:solidFill>
                  <a:effectLst/>
                  <a:uLnTx/>
                  <a:uFillTx/>
                </a:rPr>
                <a:t>Mobile Apps</a:t>
              </a:r>
            </a:p>
            <a:p>
              <a:pPr marL="0" marR="0" lvl="0" indent="0" defTabSz="914400" eaLnBrk="1" fontAlgn="auto" latinLnBrk="0" hangingPunct="1">
                <a:lnSpc>
                  <a:spcPct val="20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DFDFDE"/>
                  </a:solidFill>
                  <a:effectLst/>
                  <a:uLnTx/>
                  <a:uFillTx/>
                </a:rPr>
                <a:t>Logic Apps</a:t>
              </a:r>
            </a:p>
            <a:p>
              <a:pPr marL="0" marR="0" lvl="0" indent="0" defTabSz="914400" eaLnBrk="1" fontAlgn="auto" latinLnBrk="0" hangingPunct="1">
                <a:lnSpc>
                  <a:spcPct val="20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DFDFDE"/>
                  </a:solidFill>
                  <a:effectLst/>
                  <a:uLnTx/>
                  <a:uFillTx/>
                </a:rPr>
                <a:t>API Apps</a:t>
              </a:r>
            </a:p>
          </p:txBody>
        </p:sp>
      </p:grpSp>
    </p:spTree>
    <p:extLst>
      <p:ext uri="{BB962C8B-B14F-4D97-AF65-F5344CB8AC3E}">
        <p14:creationId xmlns:p14="http://schemas.microsoft.com/office/powerpoint/2010/main" val="338534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a:prstGeom prst="rect">
            <a:avLst/>
          </a:prstGeom>
        </p:spPr>
        <p:txBody>
          <a:bodyPr/>
          <a:lstStyle/>
          <a:p>
            <a:r>
              <a:rPr lang="en-US" sz="4800" dirty="0"/>
              <a:t>App Service - one integrated offering</a:t>
            </a:r>
          </a:p>
        </p:txBody>
      </p:sp>
      <p:grpSp>
        <p:nvGrpSpPr>
          <p:cNvPr id="41" name="Group 40"/>
          <p:cNvGrpSpPr/>
          <p:nvPr/>
        </p:nvGrpSpPr>
        <p:grpSpPr>
          <a:xfrm>
            <a:off x="4524590" y="3578405"/>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472137" y="4143850"/>
            <a:ext cx="2583344" cy="1665763"/>
            <a:chOff x="8728103" y="4231511"/>
            <a:chExt cx="2635145" cy="1699165"/>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API Apps</a:t>
              </a:r>
            </a:p>
          </p:txBody>
        </p:sp>
        <p:sp>
          <p:nvSpPr>
            <p:cNvPr id="54" name="TextBox 53"/>
            <p:cNvSpPr txBox="1"/>
            <p:nvPr/>
          </p:nvSpPr>
          <p:spPr>
            <a:xfrm>
              <a:off x="8728103" y="544405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Easily build and consume APIs in the cloud</a:t>
              </a:r>
            </a:p>
          </p:txBody>
        </p:sp>
      </p:grpSp>
      <p:grpSp>
        <p:nvGrpSpPr>
          <p:cNvPr id="55" name="Group 54"/>
          <p:cNvGrpSpPr/>
          <p:nvPr/>
        </p:nvGrpSpPr>
        <p:grpSpPr>
          <a:xfrm>
            <a:off x="5359451" y="1739295"/>
            <a:ext cx="3314494" cy="1688853"/>
            <a:chOff x="5434663" y="1339128"/>
            <a:chExt cx="3380957" cy="1722718"/>
          </a:xfrm>
        </p:grpSpPr>
        <p:sp>
          <p:nvSpPr>
            <p:cNvPr id="56" name="TextBox 55"/>
            <p:cNvSpPr txBox="1"/>
            <p:nvPr/>
          </p:nvSpPr>
          <p:spPr>
            <a:xfrm>
              <a:off x="5648241" y="2147024"/>
              <a:ext cx="2929173"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Web Apps</a:t>
              </a:r>
            </a:p>
          </p:txBody>
        </p:sp>
        <p:sp>
          <p:nvSpPr>
            <p:cNvPr id="57" name="TextBox 56"/>
            <p:cNvSpPr txBox="1"/>
            <p:nvPr/>
          </p:nvSpPr>
          <p:spPr>
            <a:xfrm>
              <a:off x="5434663" y="2575226"/>
              <a:ext cx="3380957" cy="486620"/>
            </a:xfrm>
            <a:prstGeom prst="rect">
              <a:avLst/>
            </a:prstGeom>
            <a:noFill/>
          </p:spPr>
          <p:txBody>
            <a:bodyPr wrap="square" lIns="182828" rIns="182828" rtlCol="0">
              <a:spAutoFit/>
            </a:bodyPr>
            <a:lstStyle/>
            <a:p>
              <a:pPr algn="ctr">
                <a:lnSpc>
                  <a:spcPts val="1500"/>
                </a:lnSpc>
                <a:defRPr/>
              </a:pPr>
              <a:r>
                <a:rPr lang="en-US" sz="1400" kern="0" dirty="0">
                  <a:solidFill>
                    <a:schemeClr val="bg1"/>
                  </a:solidFill>
                  <a:latin typeface="Segoe UI Light"/>
                </a:rPr>
                <a:t>Web apps that scale </a:t>
              </a:r>
              <a:br>
                <a:rPr lang="en-US" sz="1400" kern="0" dirty="0">
                  <a:solidFill>
                    <a:schemeClr val="bg1"/>
                  </a:solidFill>
                  <a:latin typeface="Segoe UI Light"/>
                </a:rPr>
              </a:br>
              <a:r>
                <a:rPr lang="en-US" sz="1400" kern="0" dirty="0">
                  <a:solidFill>
                    <a:schemeClr val="bg1"/>
                  </a:solidFill>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8472137" y="1692405"/>
            <a:ext cx="2583345" cy="1735744"/>
            <a:chOff x="8642021" y="1291297"/>
            <a:chExt cx="2635146" cy="1770549"/>
          </a:xfrm>
        </p:grpSpPr>
        <p:sp>
          <p:nvSpPr>
            <p:cNvPr id="60" name="TextBox 59"/>
            <p:cNvSpPr txBox="1"/>
            <p:nvPr/>
          </p:nvSpPr>
          <p:spPr>
            <a:xfrm>
              <a:off x="8642022" y="21470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Mobile Apps</a:t>
              </a:r>
            </a:p>
          </p:txBody>
        </p:sp>
        <p:sp>
          <p:nvSpPr>
            <p:cNvPr id="61" name="TextBox 60"/>
            <p:cNvSpPr txBox="1"/>
            <p:nvPr/>
          </p:nvSpPr>
          <p:spPr>
            <a:xfrm>
              <a:off x="8642021" y="257522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solidFill>
                    <a:schemeClr val="bg1"/>
                  </a:solidFill>
                </a:rPr>
                <a:t>Build Mobile apps </a:t>
              </a:r>
              <a:br>
                <a:rPr lang="en-US" sz="1400" dirty="0">
                  <a:solidFill>
                    <a:schemeClr val="bg1"/>
                  </a:solidFill>
                </a:rPr>
              </a:br>
              <a:r>
                <a:rPr lang="en-US" sz="1400" dirty="0">
                  <a:solidFill>
                    <a:schemeClr val="bg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411764" y="1734485"/>
            <a:ext cx="0" cy="4050828"/>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47789" y="3702149"/>
            <a:ext cx="5407692"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725027" y="4107654"/>
            <a:ext cx="2583344" cy="1677659"/>
            <a:chOff x="5839825" y="1775527"/>
            <a:chExt cx="2635145" cy="1711300"/>
          </a:xfrm>
        </p:grpSpPr>
        <p:pic>
          <p:nvPicPr>
            <p:cNvPr id="66" name="Picture 65"/>
            <p:cNvPicPr>
              <a:picLocks noChangeAspect="1"/>
            </p:cNvPicPr>
            <p:nvPr/>
          </p:nvPicPr>
          <p:blipFill>
            <a:blip r:embed="rId6"/>
            <a:stretch>
              <a:fillRect/>
            </a:stretch>
          </p:blipFill>
          <p:spPr>
            <a:xfrm>
              <a:off x="6822364" y="1775527"/>
              <a:ext cx="727774" cy="726962"/>
            </a:xfrm>
            <a:prstGeom prst="rect">
              <a:avLst/>
            </a:prstGeom>
          </p:spPr>
        </p:pic>
        <p:sp>
          <p:nvSpPr>
            <p:cNvPr id="67" name="TextBox 66"/>
            <p:cNvSpPr txBox="1"/>
            <p:nvPr/>
          </p:nvSpPr>
          <p:spPr>
            <a:xfrm>
              <a:off x="5839825" y="25757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LOGIC Apps</a:t>
              </a:r>
            </a:p>
          </p:txBody>
        </p:sp>
        <p:sp>
          <p:nvSpPr>
            <p:cNvPr id="68" name="TextBox 67"/>
            <p:cNvSpPr txBox="1"/>
            <p:nvPr/>
          </p:nvSpPr>
          <p:spPr>
            <a:xfrm>
              <a:off x="5839825" y="3000276"/>
              <a:ext cx="2635145" cy="486551"/>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Automate business process across SaaS and on-premises </a:t>
              </a:r>
            </a:p>
          </p:txBody>
        </p:sp>
      </p:grpSp>
      <p:grpSp>
        <p:nvGrpSpPr>
          <p:cNvPr id="72" name="Group 71"/>
          <p:cNvGrpSpPr/>
          <p:nvPr/>
        </p:nvGrpSpPr>
        <p:grpSpPr>
          <a:xfrm>
            <a:off x="884238" y="2111974"/>
            <a:ext cx="3343054" cy="3327828"/>
            <a:chOff x="827088" y="-3463925"/>
            <a:chExt cx="3833812" cy="3816350"/>
          </a:xfrm>
        </p:grpSpPr>
        <p:sp>
          <p:nvSpPr>
            <p:cNvPr id="7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367919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3" name="Picture 12"/>
          <p:cNvPicPr>
            <a:picLocks noChangeAspect="1"/>
          </p:cNvPicPr>
          <p:nvPr/>
        </p:nvPicPr>
        <p:blipFill>
          <a:blip r:embed="rId4"/>
          <a:stretch>
            <a:fillRect/>
          </a:stretch>
        </p:blipFill>
        <p:spPr>
          <a:xfrm>
            <a:off x="2199988" y="2076108"/>
            <a:ext cx="1843189" cy="1221641"/>
          </a:xfrm>
          <a:prstGeom prst="rect">
            <a:avLst/>
          </a:prstGeom>
        </p:spPr>
      </p:pic>
      <p:pic>
        <p:nvPicPr>
          <p:cNvPr id="19" name="Picture 18"/>
          <p:cNvPicPr>
            <a:picLocks noChangeAspect="1"/>
          </p:cNvPicPr>
          <p:nvPr/>
        </p:nvPicPr>
        <p:blipFill>
          <a:blip r:embed="rId5"/>
          <a:stretch>
            <a:fillRect/>
          </a:stretch>
        </p:blipFill>
        <p:spPr>
          <a:xfrm>
            <a:off x="9620880" y="3351617"/>
            <a:ext cx="932271" cy="603717"/>
          </a:xfrm>
          <a:prstGeom prst="rect">
            <a:avLst/>
          </a:prstGeom>
        </p:spPr>
      </p:pic>
      <p:pic>
        <p:nvPicPr>
          <p:cNvPr id="26" name="Picture 25"/>
          <p:cNvPicPr>
            <a:picLocks noChangeAspect="1"/>
          </p:cNvPicPr>
          <p:nvPr/>
        </p:nvPicPr>
        <p:blipFill>
          <a:blip r:embed="rId6"/>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Develop apps with…</a:t>
            </a:r>
          </a:p>
        </p:txBody>
      </p:sp>
      <p:sp>
        <p:nvSpPr>
          <p:cNvPr id="38" name="Title 1"/>
          <p:cNvSpPr txBox="1">
            <a:spLocks/>
          </p:cNvSpPr>
          <p:nvPr/>
        </p:nvSpPr>
        <p:spPr>
          <a:xfrm>
            <a:off x="269241" y="1035422"/>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dirty="0">
                <a:solidFill>
                  <a:schemeClr val="bg1"/>
                </a:solidFill>
              </a:rPr>
              <a:t>.NET  |  Node.js  |  PHP  |  Python  |  Java</a:t>
            </a:r>
          </a:p>
        </p:txBody>
      </p:sp>
      <p:pic>
        <p:nvPicPr>
          <p:cNvPr id="14" name="Picture 13"/>
          <p:cNvPicPr>
            <a:picLocks noChangeAspect="1"/>
          </p:cNvPicPr>
          <p:nvPr/>
        </p:nvPicPr>
        <p:blipFill>
          <a:blip r:embed="rId7"/>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8"/>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3282821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Benefits of App Services</a:t>
            </a:r>
          </a:p>
        </p:txBody>
      </p:sp>
      <p:sp>
        <p:nvSpPr>
          <p:cNvPr id="3" name="Content Placeholder 2"/>
          <p:cNvSpPr>
            <a:spLocks noGrp="1"/>
          </p:cNvSpPr>
          <p:nvPr>
            <p:ph sz="quarter" idx="10"/>
          </p:nvPr>
        </p:nvSpPr>
        <p:spPr/>
        <p:txBody>
          <a:bodyPr/>
          <a:lstStyle/>
          <a:p>
            <a:r>
              <a:rPr lang="en-US" sz="2400" dirty="0"/>
              <a:t>Automatic OS patching</a:t>
            </a:r>
          </a:p>
          <a:p>
            <a:r>
              <a:rPr lang="en-US" sz="2400" dirty="0"/>
              <a:t>Enterprise-grade security</a:t>
            </a:r>
          </a:p>
          <a:p>
            <a:r>
              <a:rPr lang="en-US" sz="2400" dirty="0"/>
              <a:t>High availability</a:t>
            </a:r>
          </a:p>
          <a:p>
            <a:pPr lvl="1"/>
            <a:r>
              <a:rPr lang="en-US" sz="2400" dirty="0"/>
              <a:t>Automated scale out/in</a:t>
            </a:r>
          </a:p>
          <a:p>
            <a:pPr lvl="1"/>
            <a:r>
              <a:rPr lang="en-US" sz="2400" dirty="0"/>
              <a:t>Built-in load balancing</a:t>
            </a:r>
          </a:p>
          <a:p>
            <a:r>
              <a:rPr lang="en-US" sz="2400" dirty="0"/>
              <a:t>Supports many languages and platforms</a:t>
            </a:r>
          </a:p>
          <a:p>
            <a:pPr lvl="1"/>
            <a:r>
              <a:rPr lang="en-US" sz="2400" dirty="0"/>
              <a:t>.NET, Node.js, Python, Ruby and many more</a:t>
            </a:r>
          </a:p>
          <a:p>
            <a:r>
              <a:rPr lang="en-US" sz="2400" dirty="0"/>
              <a:t>Easy continuous deployment</a:t>
            </a:r>
          </a:p>
          <a:p>
            <a:pPr lvl="1"/>
            <a:r>
              <a:rPr lang="en-US" sz="2400" dirty="0"/>
              <a:t>Continuous delivery from third-party source control providers</a:t>
            </a:r>
          </a:p>
          <a:p>
            <a:pPr lvl="1"/>
            <a:r>
              <a:rPr lang="en-US" sz="2400" dirty="0"/>
              <a:t>Built-in </a:t>
            </a:r>
            <a:r>
              <a:rPr lang="en-US" sz="2400" dirty="0" err="1"/>
              <a:t>Git</a:t>
            </a:r>
            <a:r>
              <a:rPr lang="en-US" sz="2400" dirty="0"/>
              <a:t> repo</a:t>
            </a:r>
          </a:p>
        </p:txBody>
      </p:sp>
    </p:spTree>
    <p:extLst>
      <p:ext uri="{BB962C8B-B14F-4D97-AF65-F5344CB8AC3E}">
        <p14:creationId xmlns:p14="http://schemas.microsoft.com/office/powerpoint/2010/main" val="3753645660"/>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0.xml><?xml version="1.0" encoding="utf-8"?>
<a:theme xmlns:a="http://schemas.openxmlformats.org/drawingml/2006/main" name="4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1.xml><?xml version="1.0" encoding="utf-8"?>
<a:theme xmlns:a="http://schemas.openxmlformats.org/drawingml/2006/main" name="2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7.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8.xml><?xml version="1.0" encoding="utf-8"?>
<a:theme xmlns:a="http://schemas.openxmlformats.org/drawingml/2006/main" name="3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9.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customXml/itemProps3.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AzureTheme</Template>
  <TotalTime>7642</TotalTime>
  <Words>2351</Words>
  <Application>Microsoft Office PowerPoint</Application>
  <PresentationFormat>Widescreen</PresentationFormat>
  <Paragraphs>565</Paragraphs>
  <Slides>61</Slides>
  <Notes>25</Notes>
  <HiddenSlides>5</HiddenSlides>
  <MMClips>0</MMClips>
  <ScaleCrop>false</ScaleCrop>
  <HeadingPairs>
    <vt:vector size="6" baseType="variant">
      <vt:variant>
        <vt:lpstr>Fonts Used</vt:lpstr>
      </vt:variant>
      <vt:variant>
        <vt:i4>12</vt:i4>
      </vt:variant>
      <vt:variant>
        <vt:lpstr>Theme</vt:lpstr>
      </vt:variant>
      <vt:variant>
        <vt:i4>11</vt:i4>
      </vt:variant>
      <vt:variant>
        <vt:lpstr>Slide Titles</vt:lpstr>
      </vt:variant>
      <vt:variant>
        <vt:i4>61</vt:i4>
      </vt:variant>
    </vt:vector>
  </HeadingPairs>
  <TitlesOfParts>
    <vt:vector size="84" baseType="lpstr">
      <vt:lpstr>ＭＳ Ｐゴシック</vt:lpstr>
      <vt:lpstr>宋体</vt:lpstr>
      <vt:lpstr>Aharoni</vt:lpstr>
      <vt:lpstr>Arial</vt:lpstr>
      <vt:lpstr>Avenir LT Pro 45 Book</vt:lpstr>
      <vt:lpstr>Calibri</vt:lpstr>
      <vt:lpstr>Consolas</vt:lpstr>
      <vt:lpstr>Segoe UI</vt:lpstr>
      <vt:lpstr>Segoe UI Light</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2_Azure Event</vt:lpstr>
      <vt:lpstr>Azure Event</vt:lpstr>
      <vt:lpstr>3_Azure Event</vt:lpstr>
      <vt:lpstr>1_5-30660_TR21_BO_CT_Template</vt:lpstr>
      <vt:lpstr>4_Azure Event</vt:lpstr>
      <vt:lpstr>2_5-30660_TR21_BO_CT_Template</vt:lpstr>
      <vt:lpstr>Azure Platform-as-a-Service</vt:lpstr>
      <vt:lpstr>Host your applications on Azure</vt:lpstr>
      <vt:lpstr>PowerPoint Presentation</vt:lpstr>
      <vt:lpstr>Agenda</vt:lpstr>
      <vt:lpstr>Azure App Service</vt:lpstr>
      <vt:lpstr>PowerPoint Presentation</vt:lpstr>
      <vt:lpstr>App Service - one integrated offering</vt:lpstr>
      <vt:lpstr>PowerPoint Presentation</vt:lpstr>
      <vt:lpstr>Benefits of App Services</vt:lpstr>
      <vt:lpstr>PowerPoint Presentation</vt:lpstr>
      <vt:lpstr>Web Apps</vt:lpstr>
      <vt:lpstr>PowerPoint Presentation</vt:lpstr>
      <vt:lpstr>Azure App Service Web Apps</vt:lpstr>
      <vt:lpstr>PowerPoint Presentation</vt:lpstr>
      <vt:lpstr>Demo: Creating a Wordpress Blog</vt:lpstr>
      <vt:lpstr>PowerPoint Presentation</vt:lpstr>
      <vt:lpstr>Visual Studio + App Service Web Apps</vt:lpstr>
      <vt:lpstr>WebJobs</vt:lpstr>
      <vt:lpstr>Light-weight CPU Intensive Tasks</vt:lpstr>
      <vt:lpstr>PowerPoint Presentation</vt:lpstr>
      <vt:lpstr>PowerPoint Presentation</vt:lpstr>
      <vt:lpstr>Demo: WebJobs </vt:lpstr>
      <vt:lpstr>API Apps</vt:lpstr>
      <vt:lpstr>PowerPoint Presentation</vt:lpstr>
      <vt:lpstr>Benefits of API Apps</vt:lpstr>
      <vt:lpstr>API Apps addresses key pains around building and consuming APIs</vt:lpstr>
      <vt:lpstr>Demo: Creating an API App</vt:lpstr>
      <vt:lpstr>Consuming API Apps</vt:lpstr>
      <vt:lpstr>PowerPoint Presentation</vt:lpstr>
      <vt:lpstr>Simplifying Integration</vt:lpstr>
      <vt:lpstr>Logic Apps</vt:lpstr>
      <vt:lpstr>PowerPoint Presentation</vt:lpstr>
      <vt:lpstr>PowerPoint Presentation</vt:lpstr>
      <vt:lpstr>Built-in API Connectors</vt:lpstr>
      <vt:lpstr>PowerPoint Presentation</vt:lpstr>
      <vt:lpstr>Mobile Apps</vt:lpstr>
      <vt:lpstr>PowerPoint Presentation</vt:lpstr>
      <vt:lpstr>Azure Mobile Services</vt:lpstr>
      <vt:lpstr>Structured Storage</vt:lpstr>
      <vt:lpstr>Server Side Table Scripts</vt:lpstr>
      <vt:lpstr>Custom API</vt:lpstr>
      <vt:lpstr>Continous Delivery with App Service</vt:lpstr>
      <vt:lpstr>PowerPoint Presentation</vt:lpstr>
      <vt:lpstr>Continuous Deployment for Web Apps</vt:lpstr>
      <vt:lpstr>PowerPoint Presentation</vt:lpstr>
      <vt:lpstr>AutoScale</vt:lpstr>
      <vt:lpstr>PowerPoint Presentation</vt:lpstr>
      <vt:lpstr>PowerPoint Presentation</vt:lpstr>
      <vt:lpstr>PowerPoint Presentation</vt:lpstr>
      <vt:lpstr>App Service Environment</vt:lpstr>
      <vt:lpstr>App Service Environment (ASE)</vt:lpstr>
      <vt:lpstr>PowerPoint Presentation</vt:lpstr>
      <vt:lpstr>Application Insights</vt:lpstr>
      <vt:lpstr>What is Application Insights?</vt:lpstr>
      <vt:lpstr>Demo: 360° Overview</vt:lpstr>
      <vt:lpstr>Key capabilities</vt:lpstr>
      <vt:lpstr>Supported Platforms &amp; Languages</vt:lpstr>
      <vt:lpstr>PowerPoint Presentation</vt:lpstr>
      <vt:lpstr>Q&amp;A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Vishesh Oberoi</cp:lastModifiedBy>
  <cp:revision>382</cp:revision>
  <cp:lastPrinted>2014-03-26T17:46:13Z</cp:lastPrinted>
  <dcterms:created xsi:type="dcterms:W3CDTF">2014-03-19T23:21:38Z</dcterms:created>
  <dcterms:modified xsi:type="dcterms:W3CDTF">2016-02-15T17:52:12Z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